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1.xml" ContentType="application/vnd.openxmlformats-officedocument.presentationml.notesSlide+xml"/>
  <Override PartName="/ppt/charts/chart3.xml" ContentType="application/vnd.openxmlformats-officedocument.drawingml.chart+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58" r:id="rId1"/>
  </p:sldMasterIdLst>
  <p:notesMasterIdLst>
    <p:notesMasterId r:id="rId17"/>
  </p:notesMasterIdLst>
  <p:handoutMasterIdLst>
    <p:handoutMasterId r:id="rId18"/>
  </p:handoutMasterIdLst>
  <p:sldIdLst>
    <p:sldId id="678" r:id="rId2"/>
    <p:sldId id="741" r:id="rId3"/>
    <p:sldId id="752" r:id="rId4"/>
    <p:sldId id="738" r:id="rId5"/>
    <p:sldId id="758" r:id="rId6"/>
    <p:sldId id="751" r:id="rId7"/>
    <p:sldId id="749" r:id="rId8"/>
    <p:sldId id="757" r:id="rId9"/>
    <p:sldId id="754" r:id="rId10"/>
    <p:sldId id="759" r:id="rId11"/>
    <p:sldId id="760" r:id="rId12"/>
    <p:sldId id="750" r:id="rId13"/>
    <p:sldId id="744" r:id="rId14"/>
    <p:sldId id="755" r:id="rId15"/>
    <p:sldId id="761" r:id="rId16"/>
  </p:sldIdLst>
  <p:sldSz cx="9144000" cy="6858000" type="screen4x3"/>
  <p:notesSz cx="6797675" cy="9928225"/>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Zharov Pavel" initials="ZP" lastIdx="1" clrIdx="0"/>
  <p:cmAuthor id="1" name="Zhuravlev Pavel" initials="ZP"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D050"/>
    <a:srgbClr val="8B63D3"/>
    <a:srgbClr val="EE0007"/>
    <a:srgbClr val="0094C8"/>
    <a:srgbClr val="00B050"/>
    <a:srgbClr val="F5CCCC"/>
    <a:srgbClr val="FAE7E7"/>
    <a:srgbClr val="AF00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84E427A-3D55-4303-BF80-6455036E1DE7}" styleName="Стиль из темы 1 - акцент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8A107856-5554-42FB-B03E-39F5DBC370BA}" styleName="Сред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DA37D80-6434-44D0-A028-1B22A696006F}" styleName="Светлый стиль 3 - акцент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82" autoAdjust="0"/>
    <p:restoredTop sz="91055" autoAdjust="0"/>
  </p:normalViewPr>
  <p:slideViewPr>
    <p:cSldViewPr snapToGrid="0">
      <p:cViewPr>
        <p:scale>
          <a:sx n="122" d="100"/>
          <a:sy n="122" d="100"/>
        </p:scale>
        <p:origin x="-1290" y="78"/>
      </p:cViewPr>
      <p:guideLst>
        <p:guide orient="horz" pos="845"/>
        <p:guide orient="horz" pos="3793"/>
        <p:guide orient="horz" pos="186"/>
        <p:guide pos="5498"/>
        <p:guide pos="264"/>
        <p:guide pos="2826"/>
        <p:guide pos="2935"/>
      </p:guideLst>
    </p:cSldViewPr>
  </p:slideViewPr>
  <p:outlineViewPr>
    <p:cViewPr>
      <p:scale>
        <a:sx n="33" d="100"/>
        <a:sy n="33" d="100"/>
      </p:scale>
      <p:origin x="0" y="0"/>
    </p:cViewPr>
  </p:outlineViewPr>
  <p:notesTextViewPr>
    <p:cViewPr>
      <p:scale>
        <a:sx n="75" d="100"/>
        <a:sy n="75"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Пред.цена!$D$62</c:f>
              <c:strCache>
                <c:ptCount val="1"/>
                <c:pt idx="0">
                  <c:v>Предельная цена на установку узла регулирования</c:v>
                </c:pt>
              </c:strCache>
            </c:strRef>
          </c:tx>
          <c:invertIfNegative val="0"/>
          <c:cat>
            <c:strRef>
              <c:f>Пред.цена!$B$63:$B$71</c:f>
              <c:strCache>
                <c:ptCount val="9"/>
                <c:pt idx="0">
                  <c:v>Тюменская область</c:v>
                </c:pt>
                <c:pt idx="1">
                  <c:v>Ленинградская область</c:v>
                </c:pt>
                <c:pt idx="2">
                  <c:v>Чувашия</c:v>
                </c:pt>
                <c:pt idx="3">
                  <c:v>Челябинская область</c:v>
                </c:pt>
                <c:pt idx="4">
                  <c:v>Саратовская область</c:v>
                </c:pt>
                <c:pt idx="5">
                  <c:v>Ульяновская область</c:v>
                </c:pt>
                <c:pt idx="6">
                  <c:v>Ставропольский край</c:v>
                </c:pt>
                <c:pt idx="7">
                  <c:v>Московская область</c:v>
                </c:pt>
                <c:pt idx="8">
                  <c:v>Белгородская область</c:v>
                </c:pt>
              </c:strCache>
            </c:strRef>
          </c:cat>
          <c:val>
            <c:numRef>
              <c:f>Пред.цена!$D$63:$D$71</c:f>
              <c:numCache>
                <c:formatCode>#,##0.0</c:formatCode>
                <c:ptCount val="9"/>
                <c:pt idx="0">
                  <c:v>256.85300000000001</c:v>
                </c:pt>
                <c:pt idx="1">
                  <c:v>587.60199999999998</c:v>
                </c:pt>
                <c:pt idx="2">
                  <c:v>423</c:v>
                </c:pt>
                <c:pt idx="3">
                  <c:v>463.26</c:v>
                </c:pt>
                <c:pt idx="4">
                  <c:v>250</c:v>
                </c:pt>
                <c:pt idx="5">
                  <c:v>536.97699999999998</c:v>
                </c:pt>
                <c:pt idx="6">
                  <c:v>487.54</c:v>
                </c:pt>
                <c:pt idx="7">
                  <c:v>769.55</c:v>
                </c:pt>
                <c:pt idx="8">
                  <c:v>468.68400000000003</c:v>
                </c:pt>
              </c:numCache>
            </c:numRef>
          </c:val>
        </c:ser>
        <c:dLbls>
          <c:showLegendKey val="0"/>
          <c:showVal val="0"/>
          <c:showCatName val="0"/>
          <c:showSerName val="0"/>
          <c:showPercent val="0"/>
          <c:showBubbleSize val="0"/>
        </c:dLbls>
        <c:gapWidth val="150"/>
        <c:axId val="78385920"/>
        <c:axId val="78387840"/>
      </c:barChart>
      <c:lineChart>
        <c:grouping val="standard"/>
        <c:varyColors val="0"/>
        <c:ser>
          <c:idx val="1"/>
          <c:order val="1"/>
          <c:tx>
            <c:strRef>
              <c:f>Пред.цена!$E$62</c:f>
              <c:strCache>
                <c:ptCount val="1"/>
                <c:pt idx="0">
                  <c:v>Цена АУУ и ПУ "под ключ" для 2-этажного дома</c:v>
                </c:pt>
              </c:strCache>
            </c:strRef>
          </c:tx>
          <c:spPr>
            <a:ln w="44450"/>
          </c:spPr>
          <c:marker>
            <c:symbol val="none"/>
          </c:marker>
          <c:cat>
            <c:strRef>
              <c:f>Пред.цена!$B$63:$B$71</c:f>
              <c:strCache>
                <c:ptCount val="9"/>
                <c:pt idx="0">
                  <c:v>Тюменская область</c:v>
                </c:pt>
                <c:pt idx="1">
                  <c:v>Ленинградская область</c:v>
                </c:pt>
                <c:pt idx="2">
                  <c:v>Чувашия</c:v>
                </c:pt>
                <c:pt idx="3">
                  <c:v>Челябинская область</c:v>
                </c:pt>
                <c:pt idx="4">
                  <c:v>Саратовская область</c:v>
                </c:pt>
                <c:pt idx="5">
                  <c:v>Ульяновская область</c:v>
                </c:pt>
                <c:pt idx="6">
                  <c:v>Ставропольский край</c:v>
                </c:pt>
                <c:pt idx="7">
                  <c:v>Московская область</c:v>
                </c:pt>
                <c:pt idx="8">
                  <c:v>Белгородская область</c:v>
                </c:pt>
              </c:strCache>
            </c:strRef>
          </c:cat>
          <c:val>
            <c:numRef>
              <c:f>Пред.цена!$E$63:$E$71</c:f>
              <c:numCache>
                <c:formatCode>#,##0.0</c:formatCode>
                <c:ptCount val="9"/>
                <c:pt idx="0">
                  <c:v>312</c:v>
                </c:pt>
                <c:pt idx="1">
                  <c:v>312</c:v>
                </c:pt>
                <c:pt idx="2">
                  <c:v>312</c:v>
                </c:pt>
                <c:pt idx="3">
                  <c:v>312</c:v>
                </c:pt>
                <c:pt idx="4">
                  <c:v>312</c:v>
                </c:pt>
                <c:pt idx="5">
                  <c:v>312</c:v>
                </c:pt>
                <c:pt idx="6">
                  <c:v>312</c:v>
                </c:pt>
                <c:pt idx="7">
                  <c:v>312</c:v>
                </c:pt>
                <c:pt idx="8">
                  <c:v>312</c:v>
                </c:pt>
              </c:numCache>
            </c:numRef>
          </c:val>
          <c:smooth val="0"/>
        </c:ser>
        <c:ser>
          <c:idx val="2"/>
          <c:order val="2"/>
          <c:tx>
            <c:strRef>
              <c:f>Пред.цена!$F$62</c:f>
              <c:strCache>
                <c:ptCount val="1"/>
                <c:pt idx="0">
                  <c:v>Цена АУУ и ПУ "под ключ" для 5-этажного дома</c:v>
                </c:pt>
              </c:strCache>
            </c:strRef>
          </c:tx>
          <c:spPr>
            <a:ln w="44450"/>
          </c:spPr>
          <c:marker>
            <c:symbol val="none"/>
          </c:marker>
          <c:cat>
            <c:strRef>
              <c:f>Пред.цена!$B$63:$B$71</c:f>
              <c:strCache>
                <c:ptCount val="9"/>
                <c:pt idx="0">
                  <c:v>Тюменская область</c:v>
                </c:pt>
                <c:pt idx="1">
                  <c:v>Ленинградская область</c:v>
                </c:pt>
                <c:pt idx="2">
                  <c:v>Чувашия</c:v>
                </c:pt>
                <c:pt idx="3">
                  <c:v>Челябинская область</c:v>
                </c:pt>
                <c:pt idx="4">
                  <c:v>Саратовская область</c:v>
                </c:pt>
                <c:pt idx="5">
                  <c:v>Ульяновская область</c:v>
                </c:pt>
                <c:pt idx="6">
                  <c:v>Ставропольский край</c:v>
                </c:pt>
                <c:pt idx="7">
                  <c:v>Московская область</c:v>
                </c:pt>
                <c:pt idx="8">
                  <c:v>Белгородская область</c:v>
                </c:pt>
              </c:strCache>
            </c:strRef>
          </c:cat>
          <c:val>
            <c:numRef>
              <c:f>Пред.цена!$F$63:$F$71</c:f>
              <c:numCache>
                <c:formatCode>#,##0.0</c:formatCode>
                <c:ptCount val="9"/>
                <c:pt idx="0">
                  <c:v>456</c:v>
                </c:pt>
                <c:pt idx="1">
                  <c:v>456</c:v>
                </c:pt>
                <c:pt idx="2">
                  <c:v>456</c:v>
                </c:pt>
                <c:pt idx="3">
                  <c:v>456</c:v>
                </c:pt>
                <c:pt idx="4">
                  <c:v>456</c:v>
                </c:pt>
                <c:pt idx="5">
                  <c:v>456</c:v>
                </c:pt>
                <c:pt idx="6">
                  <c:v>456</c:v>
                </c:pt>
                <c:pt idx="7">
                  <c:v>456</c:v>
                </c:pt>
                <c:pt idx="8">
                  <c:v>456</c:v>
                </c:pt>
              </c:numCache>
            </c:numRef>
          </c:val>
          <c:smooth val="0"/>
        </c:ser>
        <c:ser>
          <c:idx val="3"/>
          <c:order val="3"/>
          <c:tx>
            <c:strRef>
              <c:f>Пред.цена!$G$62</c:f>
              <c:strCache>
                <c:ptCount val="1"/>
                <c:pt idx="0">
                  <c:v>Цена АУУ и ПУ под ключ" для 9-этажного дома</c:v>
                </c:pt>
              </c:strCache>
            </c:strRef>
          </c:tx>
          <c:spPr>
            <a:ln w="44450"/>
          </c:spPr>
          <c:marker>
            <c:symbol val="none"/>
          </c:marker>
          <c:cat>
            <c:strRef>
              <c:f>Пред.цена!$B$63:$B$71</c:f>
              <c:strCache>
                <c:ptCount val="9"/>
                <c:pt idx="0">
                  <c:v>Тюменская область</c:v>
                </c:pt>
                <c:pt idx="1">
                  <c:v>Ленинградская область</c:v>
                </c:pt>
                <c:pt idx="2">
                  <c:v>Чувашия</c:v>
                </c:pt>
                <c:pt idx="3">
                  <c:v>Челябинская область</c:v>
                </c:pt>
                <c:pt idx="4">
                  <c:v>Саратовская область</c:v>
                </c:pt>
                <c:pt idx="5">
                  <c:v>Ульяновская область</c:v>
                </c:pt>
                <c:pt idx="6">
                  <c:v>Ставропольский край</c:v>
                </c:pt>
                <c:pt idx="7">
                  <c:v>Московская область</c:v>
                </c:pt>
                <c:pt idx="8">
                  <c:v>Белгородская область</c:v>
                </c:pt>
              </c:strCache>
            </c:strRef>
          </c:cat>
          <c:val>
            <c:numRef>
              <c:f>Пред.цена!$G$63:$G$71</c:f>
              <c:numCache>
                <c:formatCode>#,##0.0</c:formatCode>
                <c:ptCount val="9"/>
                <c:pt idx="0">
                  <c:v>754.5</c:v>
                </c:pt>
                <c:pt idx="1">
                  <c:v>754.5</c:v>
                </c:pt>
                <c:pt idx="2">
                  <c:v>754.5</c:v>
                </c:pt>
                <c:pt idx="3">
                  <c:v>754.5</c:v>
                </c:pt>
                <c:pt idx="4">
                  <c:v>754.5</c:v>
                </c:pt>
                <c:pt idx="5">
                  <c:v>754.5</c:v>
                </c:pt>
                <c:pt idx="6">
                  <c:v>754.5</c:v>
                </c:pt>
                <c:pt idx="7">
                  <c:v>754.5</c:v>
                </c:pt>
                <c:pt idx="8">
                  <c:v>754.5</c:v>
                </c:pt>
              </c:numCache>
            </c:numRef>
          </c:val>
          <c:smooth val="0"/>
        </c:ser>
        <c:dLbls>
          <c:showLegendKey val="0"/>
          <c:showVal val="0"/>
          <c:showCatName val="0"/>
          <c:showSerName val="0"/>
          <c:showPercent val="0"/>
          <c:showBubbleSize val="0"/>
        </c:dLbls>
        <c:marker val="1"/>
        <c:smooth val="0"/>
        <c:axId val="78385920"/>
        <c:axId val="78387840"/>
      </c:lineChart>
      <c:catAx>
        <c:axId val="78385920"/>
        <c:scaling>
          <c:orientation val="minMax"/>
        </c:scaling>
        <c:delete val="0"/>
        <c:axPos val="b"/>
        <c:majorTickMark val="out"/>
        <c:minorTickMark val="none"/>
        <c:tickLblPos val="nextTo"/>
        <c:crossAx val="78387840"/>
        <c:crosses val="autoZero"/>
        <c:auto val="1"/>
        <c:lblAlgn val="ctr"/>
        <c:lblOffset val="100"/>
        <c:noMultiLvlLbl val="0"/>
      </c:catAx>
      <c:valAx>
        <c:axId val="78387840"/>
        <c:scaling>
          <c:orientation val="minMax"/>
        </c:scaling>
        <c:delete val="0"/>
        <c:axPos val="l"/>
        <c:majorGridlines/>
        <c:title>
          <c:tx>
            <c:rich>
              <a:bodyPr rot="-5400000" vert="horz"/>
              <a:lstStyle/>
              <a:p>
                <a:pPr>
                  <a:defRPr/>
                </a:pPr>
                <a:r>
                  <a:rPr lang="ru-RU"/>
                  <a:t>тыс.руб./шт.</a:t>
                </a:r>
              </a:p>
            </c:rich>
          </c:tx>
          <c:layout/>
          <c:overlay val="0"/>
        </c:title>
        <c:numFmt formatCode="#,##0.0" sourceLinked="1"/>
        <c:majorTickMark val="out"/>
        <c:minorTickMark val="none"/>
        <c:tickLblPos val="nextTo"/>
        <c:crossAx val="78385920"/>
        <c:crosses val="autoZero"/>
        <c:crossBetween val="between"/>
      </c:valAx>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Пред.цена!$D$73</c:f>
              <c:strCache>
                <c:ptCount val="1"/>
                <c:pt idx="0">
                  <c:v>Предельная цена на установку узла регулирования</c:v>
                </c:pt>
              </c:strCache>
            </c:strRef>
          </c:tx>
          <c:invertIfNegative val="0"/>
          <c:cat>
            <c:strRef>
              <c:f>Пред.цена!$B$74:$B$81</c:f>
              <c:strCache>
                <c:ptCount val="8"/>
                <c:pt idx="0">
                  <c:v>Омская область</c:v>
                </c:pt>
                <c:pt idx="1">
                  <c:v>Приморский край</c:v>
                </c:pt>
                <c:pt idx="2">
                  <c:v>Пензенская область</c:v>
                </c:pt>
                <c:pt idx="3">
                  <c:v>Пермский край</c:v>
                </c:pt>
                <c:pt idx="4">
                  <c:v>Томская область</c:v>
                </c:pt>
                <c:pt idx="5">
                  <c:v>Хабаровский край</c:v>
                </c:pt>
                <c:pt idx="6">
                  <c:v>Ростовская область</c:v>
                </c:pt>
                <c:pt idx="7">
                  <c:v>Самарская область</c:v>
                </c:pt>
              </c:strCache>
            </c:strRef>
          </c:cat>
          <c:val>
            <c:numRef>
              <c:f>Пред.цена!$D$74:$D$81</c:f>
              <c:numCache>
                <c:formatCode>0.00</c:formatCode>
                <c:ptCount val="8"/>
                <c:pt idx="0" formatCode="General">
                  <c:v>1720</c:v>
                </c:pt>
                <c:pt idx="1">
                  <c:v>394.6</c:v>
                </c:pt>
                <c:pt idx="2" formatCode="General">
                  <c:v>253</c:v>
                </c:pt>
                <c:pt idx="3" formatCode="#,##0.0">
                  <c:v>44.5</c:v>
                </c:pt>
                <c:pt idx="4" formatCode="#,##0.0">
                  <c:v>422</c:v>
                </c:pt>
                <c:pt idx="5" formatCode="#,##0.0">
                  <c:v>792.7</c:v>
                </c:pt>
                <c:pt idx="6" formatCode="#,##0.0">
                  <c:v>464.65</c:v>
                </c:pt>
                <c:pt idx="7" formatCode="#,##0.0">
                  <c:v>333</c:v>
                </c:pt>
              </c:numCache>
            </c:numRef>
          </c:val>
        </c:ser>
        <c:dLbls>
          <c:showLegendKey val="0"/>
          <c:showVal val="0"/>
          <c:showCatName val="0"/>
          <c:showSerName val="0"/>
          <c:showPercent val="0"/>
          <c:showBubbleSize val="0"/>
        </c:dLbls>
        <c:gapWidth val="150"/>
        <c:axId val="82961152"/>
        <c:axId val="83103744"/>
      </c:barChart>
      <c:lineChart>
        <c:grouping val="standard"/>
        <c:varyColors val="0"/>
        <c:ser>
          <c:idx val="1"/>
          <c:order val="1"/>
          <c:tx>
            <c:strRef>
              <c:f>Пред.цена!$E$73</c:f>
              <c:strCache>
                <c:ptCount val="1"/>
                <c:pt idx="0">
                  <c:v>Цена АУУ и ПУ "под ключ" для 2-этажного дома</c:v>
                </c:pt>
              </c:strCache>
            </c:strRef>
          </c:tx>
          <c:spPr>
            <a:ln w="44450"/>
          </c:spPr>
          <c:marker>
            <c:symbol val="none"/>
          </c:marker>
          <c:cat>
            <c:strRef>
              <c:f>Пред.цена!$B$74:$B$81</c:f>
              <c:strCache>
                <c:ptCount val="8"/>
                <c:pt idx="0">
                  <c:v>Омская область</c:v>
                </c:pt>
                <c:pt idx="1">
                  <c:v>Приморский край</c:v>
                </c:pt>
                <c:pt idx="2">
                  <c:v>Пензенская область</c:v>
                </c:pt>
                <c:pt idx="3">
                  <c:v>Пермский край</c:v>
                </c:pt>
                <c:pt idx="4">
                  <c:v>Томская область</c:v>
                </c:pt>
                <c:pt idx="5">
                  <c:v>Хабаровский край</c:v>
                </c:pt>
                <c:pt idx="6">
                  <c:v>Ростовская область</c:v>
                </c:pt>
                <c:pt idx="7">
                  <c:v>Самарская область</c:v>
                </c:pt>
              </c:strCache>
            </c:strRef>
          </c:cat>
          <c:val>
            <c:numRef>
              <c:f>Пред.цена!$E$74:$E$81</c:f>
              <c:numCache>
                <c:formatCode>0.0</c:formatCode>
                <c:ptCount val="8"/>
                <c:pt idx="0">
                  <c:v>445.71428571428572</c:v>
                </c:pt>
                <c:pt idx="1">
                  <c:v>445.71428571428572</c:v>
                </c:pt>
                <c:pt idx="2">
                  <c:v>445.71428571428572</c:v>
                </c:pt>
                <c:pt idx="3">
                  <c:v>445.71428571428572</c:v>
                </c:pt>
                <c:pt idx="4">
                  <c:v>445.71428571428572</c:v>
                </c:pt>
                <c:pt idx="5">
                  <c:v>445.71428571428572</c:v>
                </c:pt>
                <c:pt idx="6">
                  <c:v>445.71428571428572</c:v>
                </c:pt>
                <c:pt idx="7">
                  <c:v>445.71428571428572</c:v>
                </c:pt>
              </c:numCache>
            </c:numRef>
          </c:val>
          <c:smooth val="0"/>
        </c:ser>
        <c:ser>
          <c:idx val="2"/>
          <c:order val="2"/>
          <c:tx>
            <c:strRef>
              <c:f>Пред.цена!$F$73</c:f>
              <c:strCache>
                <c:ptCount val="1"/>
                <c:pt idx="0">
                  <c:v>Цена АУУ и ПУ "под ключ" для 5-этажного дома</c:v>
                </c:pt>
              </c:strCache>
            </c:strRef>
          </c:tx>
          <c:marker>
            <c:symbol val="none"/>
          </c:marker>
          <c:cat>
            <c:strRef>
              <c:f>Пред.цена!$B$74:$B$81</c:f>
              <c:strCache>
                <c:ptCount val="8"/>
                <c:pt idx="0">
                  <c:v>Омская область</c:v>
                </c:pt>
                <c:pt idx="1">
                  <c:v>Приморский край</c:v>
                </c:pt>
                <c:pt idx="2">
                  <c:v>Пензенская область</c:v>
                </c:pt>
                <c:pt idx="3">
                  <c:v>Пермский край</c:v>
                </c:pt>
                <c:pt idx="4">
                  <c:v>Томская область</c:v>
                </c:pt>
                <c:pt idx="5">
                  <c:v>Хабаровский край</c:v>
                </c:pt>
                <c:pt idx="6">
                  <c:v>Ростовская область</c:v>
                </c:pt>
                <c:pt idx="7">
                  <c:v>Самарская область</c:v>
                </c:pt>
              </c:strCache>
            </c:strRef>
          </c:cat>
          <c:val>
            <c:numRef>
              <c:f>Пред.цена!$F$74:$F$81</c:f>
              <c:numCache>
                <c:formatCode>0.0</c:formatCode>
                <c:ptCount val="8"/>
                <c:pt idx="0">
                  <c:v>116.92307692307692</c:v>
                </c:pt>
                <c:pt idx="1">
                  <c:v>116.92307692307692</c:v>
                </c:pt>
                <c:pt idx="2">
                  <c:v>116.92307692307692</c:v>
                </c:pt>
                <c:pt idx="3">
                  <c:v>116.92307692307692</c:v>
                </c:pt>
                <c:pt idx="4">
                  <c:v>116.92307692307692</c:v>
                </c:pt>
                <c:pt idx="5">
                  <c:v>116.92307692307692</c:v>
                </c:pt>
                <c:pt idx="6">
                  <c:v>116.92307692307692</c:v>
                </c:pt>
                <c:pt idx="7">
                  <c:v>116.92307692307692</c:v>
                </c:pt>
              </c:numCache>
            </c:numRef>
          </c:val>
          <c:smooth val="0"/>
        </c:ser>
        <c:ser>
          <c:idx val="3"/>
          <c:order val="3"/>
          <c:tx>
            <c:strRef>
              <c:f>Пред.цена!$G$73</c:f>
              <c:strCache>
                <c:ptCount val="1"/>
                <c:pt idx="0">
                  <c:v>Цена АУУ и ПУ под ключ" для 9-этажного дома</c:v>
                </c:pt>
              </c:strCache>
            </c:strRef>
          </c:tx>
          <c:marker>
            <c:symbol val="none"/>
          </c:marker>
          <c:cat>
            <c:strRef>
              <c:f>Пред.цена!$B$74:$B$81</c:f>
              <c:strCache>
                <c:ptCount val="8"/>
                <c:pt idx="0">
                  <c:v>Омская область</c:v>
                </c:pt>
                <c:pt idx="1">
                  <c:v>Приморский край</c:v>
                </c:pt>
                <c:pt idx="2">
                  <c:v>Пензенская область</c:v>
                </c:pt>
                <c:pt idx="3">
                  <c:v>Пермский край</c:v>
                </c:pt>
                <c:pt idx="4">
                  <c:v>Томская область</c:v>
                </c:pt>
                <c:pt idx="5">
                  <c:v>Хабаровский край</c:v>
                </c:pt>
                <c:pt idx="6">
                  <c:v>Ростовская область</c:v>
                </c:pt>
                <c:pt idx="7">
                  <c:v>Самарская область</c:v>
                </c:pt>
              </c:strCache>
            </c:strRef>
          </c:cat>
          <c:val>
            <c:numRef>
              <c:f>Пред.цена!$G$74:$G$81</c:f>
              <c:numCache>
                <c:formatCode>0.0</c:formatCode>
                <c:ptCount val="8"/>
                <c:pt idx="0">
                  <c:v>83.833333333333329</c:v>
                </c:pt>
                <c:pt idx="1">
                  <c:v>83.833333333333329</c:v>
                </c:pt>
                <c:pt idx="2">
                  <c:v>83.833333333333329</c:v>
                </c:pt>
                <c:pt idx="3">
                  <c:v>83.833333333333329</c:v>
                </c:pt>
                <c:pt idx="4">
                  <c:v>83.833333333333329</c:v>
                </c:pt>
                <c:pt idx="5">
                  <c:v>83.833333333333329</c:v>
                </c:pt>
                <c:pt idx="6">
                  <c:v>83.833333333333329</c:v>
                </c:pt>
                <c:pt idx="7">
                  <c:v>83.833333333333329</c:v>
                </c:pt>
              </c:numCache>
            </c:numRef>
          </c:val>
          <c:smooth val="0"/>
        </c:ser>
        <c:dLbls>
          <c:showLegendKey val="0"/>
          <c:showVal val="0"/>
          <c:showCatName val="0"/>
          <c:showSerName val="0"/>
          <c:showPercent val="0"/>
          <c:showBubbleSize val="0"/>
        </c:dLbls>
        <c:marker val="1"/>
        <c:smooth val="0"/>
        <c:axId val="82961152"/>
        <c:axId val="83103744"/>
      </c:lineChart>
      <c:catAx>
        <c:axId val="82961152"/>
        <c:scaling>
          <c:orientation val="minMax"/>
        </c:scaling>
        <c:delete val="0"/>
        <c:axPos val="b"/>
        <c:majorTickMark val="out"/>
        <c:minorTickMark val="none"/>
        <c:tickLblPos val="nextTo"/>
        <c:crossAx val="83103744"/>
        <c:crosses val="autoZero"/>
        <c:auto val="1"/>
        <c:lblAlgn val="ctr"/>
        <c:lblOffset val="100"/>
        <c:noMultiLvlLbl val="0"/>
      </c:catAx>
      <c:valAx>
        <c:axId val="83103744"/>
        <c:scaling>
          <c:orientation val="minMax"/>
        </c:scaling>
        <c:delete val="0"/>
        <c:axPos val="l"/>
        <c:majorGridlines/>
        <c:title>
          <c:tx>
            <c:rich>
              <a:bodyPr rot="-5400000" vert="horz"/>
              <a:lstStyle/>
              <a:p>
                <a:pPr>
                  <a:defRPr/>
                </a:pPr>
                <a:r>
                  <a:rPr lang="ru-RU"/>
                  <a:t>руб./кв.м.</a:t>
                </a:r>
              </a:p>
            </c:rich>
          </c:tx>
          <c:layout/>
          <c:overlay val="0"/>
        </c:title>
        <c:numFmt formatCode="General" sourceLinked="1"/>
        <c:majorTickMark val="out"/>
        <c:minorTickMark val="none"/>
        <c:tickLblPos val="nextTo"/>
        <c:crossAx val="82961152"/>
        <c:crosses val="autoZero"/>
        <c:crossBetween val="between"/>
      </c:valAx>
    </c:plotArea>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37"/>
    </mc:Choice>
    <mc:Fallback>
      <c:style val="37"/>
    </mc:Fallback>
  </mc:AlternateContent>
  <c:chart>
    <c:autoTitleDeleted val="1"/>
    <c:plotArea>
      <c:layout>
        <c:manualLayout>
          <c:layoutTarget val="inner"/>
          <c:xMode val="edge"/>
          <c:yMode val="edge"/>
          <c:x val="0.13192901772234222"/>
          <c:y val="5.4910538316709064E-2"/>
          <c:w val="0.54583482374437708"/>
          <c:h val="0.64225315202203059"/>
        </c:manualLayout>
      </c:layout>
      <c:barChart>
        <c:barDir val="col"/>
        <c:grouping val="stacked"/>
        <c:varyColors val="0"/>
        <c:ser>
          <c:idx val="0"/>
          <c:order val="0"/>
          <c:tx>
            <c:strRef>
              <c:f>Лист1!$C$48</c:f>
              <c:strCache>
                <c:ptCount val="1"/>
                <c:pt idx="0">
                  <c:v>Взносы на капремонт</c:v>
                </c:pt>
              </c:strCache>
            </c:strRef>
          </c:tx>
          <c:spPr>
            <a:solidFill>
              <a:srgbClr val="FF0000"/>
            </a:solidFill>
          </c:spPr>
          <c:invertIfNegative val="0"/>
          <c:cat>
            <c:strRef>
              <c:f>Лист1!$B$49:$B$70</c:f>
              <c:strCache>
                <c:ptCount val="21"/>
                <c:pt idx="0">
                  <c:v>Тверская область</c:v>
                </c:pt>
                <c:pt idx="2">
                  <c:v>Волгоградская область</c:v>
                </c:pt>
                <c:pt idx="4">
                  <c:v>Краснодарский край</c:v>
                </c:pt>
                <c:pt idx="6">
                  <c:v>Нижегородская область</c:v>
                </c:pt>
                <c:pt idx="8">
                  <c:v>Архангельская область</c:v>
                </c:pt>
                <c:pt idx="10">
                  <c:v>Самарская область</c:v>
                </c:pt>
                <c:pt idx="12">
                  <c:v>Свердловская область</c:v>
                </c:pt>
                <c:pt idx="14">
                  <c:v>Новосибирская область</c:v>
                </c:pt>
                <c:pt idx="16">
                  <c:v>Красноярский край</c:v>
                </c:pt>
                <c:pt idx="18">
                  <c:v>Хабаровский край</c:v>
                </c:pt>
                <c:pt idx="20">
                  <c:v>В среднем:</c:v>
                </c:pt>
              </c:strCache>
            </c:strRef>
          </c:cat>
          <c:val>
            <c:numRef>
              <c:f>Лист1!$C$49:$C$70</c:f>
              <c:numCache>
                <c:formatCode>General</c:formatCode>
                <c:ptCount val="22"/>
                <c:pt idx="0" formatCode="#,##0.0">
                  <c:v>2822.3999999999996</c:v>
                </c:pt>
                <c:pt idx="2" formatCode="#,##0.0">
                  <c:v>2550.2399999999998</c:v>
                </c:pt>
                <c:pt idx="4" formatCode="#,##0.0">
                  <c:v>2681.2799999999997</c:v>
                </c:pt>
                <c:pt idx="6" formatCode="#,##0.0">
                  <c:v>3175.2</c:v>
                </c:pt>
                <c:pt idx="8" formatCode="#,##0.0">
                  <c:v>3210.4800000000005</c:v>
                </c:pt>
                <c:pt idx="10" formatCode="#,##0.0">
                  <c:v>2555.2799999999997</c:v>
                </c:pt>
                <c:pt idx="12" formatCode="#,##0.0">
                  <c:v>4132.7999999999993</c:v>
                </c:pt>
                <c:pt idx="14" formatCode="#,##0.0">
                  <c:v>3074.3999999999996</c:v>
                </c:pt>
                <c:pt idx="16" formatCode="#,##0.0">
                  <c:v>3326.3999999999996</c:v>
                </c:pt>
                <c:pt idx="18" formatCode="#,##0.0">
                  <c:v>2928.24</c:v>
                </c:pt>
                <c:pt idx="20" formatCode="#,##0.0">
                  <c:v>3045.6719999999996</c:v>
                </c:pt>
              </c:numCache>
            </c:numRef>
          </c:val>
        </c:ser>
        <c:ser>
          <c:idx val="1"/>
          <c:order val="1"/>
          <c:tx>
            <c:strRef>
              <c:f>Лист1!$D$48</c:f>
              <c:strCache>
                <c:ptCount val="1"/>
                <c:pt idx="0">
                  <c:v>Снижение оплаты ЖКУ за счет устанвоки АУУ</c:v>
                </c:pt>
              </c:strCache>
            </c:strRef>
          </c:tx>
          <c:invertIfNegative val="0"/>
          <c:cat>
            <c:strRef>
              <c:f>Лист1!$B$49:$B$70</c:f>
              <c:strCache>
                <c:ptCount val="21"/>
                <c:pt idx="0">
                  <c:v>Тверская область</c:v>
                </c:pt>
                <c:pt idx="2">
                  <c:v>Волгоградская область</c:v>
                </c:pt>
                <c:pt idx="4">
                  <c:v>Краснодарский край</c:v>
                </c:pt>
                <c:pt idx="6">
                  <c:v>Нижегородская область</c:v>
                </c:pt>
                <c:pt idx="8">
                  <c:v>Архангельская область</c:v>
                </c:pt>
                <c:pt idx="10">
                  <c:v>Самарская область</c:v>
                </c:pt>
                <c:pt idx="12">
                  <c:v>Свердловская область</c:v>
                </c:pt>
                <c:pt idx="14">
                  <c:v>Новосибирская область</c:v>
                </c:pt>
                <c:pt idx="16">
                  <c:v>Красноярский край</c:v>
                </c:pt>
                <c:pt idx="18">
                  <c:v>Хабаровский край</c:v>
                </c:pt>
                <c:pt idx="20">
                  <c:v>В среднем:</c:v>
                </c:pt>
              </c:strCache>
            </c:strRef>
          </c:cat>
          <c:val>
            <c:numRef>
              <c:f>Лист1!$D$49:$D$70</c:f>
              <c:numCache>
                <c:formatCode>#,##0.0</c:formatCode>
                <c:ptCount val="22"/>
                <c:pt idx="1">
                  <c:v>2324.3149808516127</c:v>
                </c:pt>
                <c:pt idx="3">
                  <c:v>2749.9661433409424</c:v>
                </c:pt>
                <c:pt idx="5">
                  <c:v>2479.0091715811409</c:v>
                </c:pt>
                <c:pt idx="7">
                  <c:v>3813.4361652327543</c:v>
                </c:pt>
                <c:pt idx="9">
                  <c:v>2575.9191885260539</c:v>
                </c:pt>
                <c:pt idx="11">
                  <c:v>2350.4658830292801</c:v>
                </c:pt>
                <c:pt idx="13">
                  <c:v>2571.0398797339949</c:v>
                </c:pt>
                <c:pt idx="15">
                  <c:v>1776.3887055245657</c:v>
                </c:pt>
                <c:pt idx="17">
                  <c:v>2164.3942645995035</c:v>
                </c:pt>
                <c:pt idx="19">
                  <c:v>2452.9861913568234</c:v>
                </c:pt>
                <c:pt idx="21">
                  <c:v>2525.7920573776673</c:v>
                </c:pt>
              </c:numCache>
            </c:numRef>
          </c:val>
        </c:ser>
        <c:ser>
          <c:idx val="2"/>
          <c:order val="2"/>
          <c:tx>
            <c:strRef>
              <c:f>Лист1!$E$48</c:f>
              <c:strCache>
                <c:ptCount val="1"/>
                <c:pt idx="0">
                  <c:v>Снижение оплаты ЖКУ за счет устанвоки балансировочных клапанов</c:v>
                </c:pt>
              </c:strCache>
            </c:strRef>
          </c:tx>
          <c:invertIfNegative val="0"/>
          <c:cat>
            <c:strRef>
              <c:f>Лист1!$B$49:$B$70</c:f>
              <c:strCache>
                <c:ptCount val="21"/>
                <c:pt idx="0">
                  <c:v>Тверская область</c:v>
                </c:pt>
                <c:pt idx="2">
                  <c:v>Волгоградская область</c:v>
                </c:pt>
                <c:pt idx="4">
                  <c:v>Краснодарский край</c:v>
                </c:pt>
                <c:pt idx="6">
                  <c:v>Нижегородская область</c:v>
                </c:pt>
                <c:pt idx="8">
                  <c:v>Архангельская область</c:v>
                </c:pt>
                <c:pt idx="10">
                  <c:v>Самарская область</c:v>
                </c:pt>
                <c:pt idx="12">
                  <c:v>Свердловская область</c:v>
                </c:pt>
                <c:pt idx="14">
                  <c:v>Новосибирская область</c:v>
                </c:pt>
                <c:pt idx="16">
                  <c:v>Красноярский край</c:v>
                </c:pt>
                <c:pt idx="18">
                  <c:v>Хабаровский край</c:v>
                </c:pt>
                <c:pt idx="20">
                  <c:v>В среднем:</c:v>
                </c:pt>
              </c:strCache>
            </c:strRef>
          </c:cat>
          <c:val>
            <c:numRef>
              <c:f>Лист1!$E$49:$E$70</c:f>
              <c:numCache>
                <c:formatCode>#,##0.0</c:formatCode>
                <c:ptCount val="22"/>
                <c:pt idx="1">
                  <c:v>616.87631961290333</c:v>
                </c:pt>
                <c:pt idx="3">
                  <c:v>716.36795312158813</c:v>
                </c:pt>
                <c:pt idx="5">
                  <c:v>653.03451460049632</c:v>
                </c:pt>
                <c:pt idx="7">
                  <c:v>964.94326311662553</c:v>
                </c:pt>
                <c:pt idx="9">
                  <c:v>675.68624620347396</c:v>
                </c:pt>
                <c:pt idx="11">
                  <c:v>622.98882723573217</c:v>
                </c:pt>
                <c:pt idx="13">
                  <c:v>674.54575735980166</c:v>
                </c:pt>
                <c:pt idx="15">
                  <c:v>488.80412111166254</c:v>
                </c:pt>
                <c:pt idx="17">
                  <c:v>579.49647739950387</c:v>
                </c:pt>
                <c:pt idx="19">
                  <c:v>646.95190743424325</c:v>
                </c:pt>
                <c:pt idx="21">
                  <c:v>663.96953871960318</c:v>
                </c:pt>
              </c:numCache>
            </c:numRef>
          </c:val>
        </c:ser>
        <c:ser>
          <c:idx val="3"/>
          <c:order val="3"/>
          <c:tx>
            <c:strRef>
              <c:f>Лист1!$F$48</c:f>
              <c:strCache>
                <c:ptCount val="1"/>
                <c:pt idx="0">
                  <c:v>Снижение оплаты ЖКУ за счет устанвоки терморегуляторов</c:v>
                </c:pt>
              </c:strCache>
            </c:strRef>
          </c:tx>
          <c:invertIfNegative val="0"/>
          <c:cat>
            <c:strRef>
              <c:f>Лист1!$B$49:$B$70</c:f>
              <c:strCache>
                <c:ptCount val="21"/>
                <c:pt idx="0">
                  <c:v>Тверская область</c:v>
                </c:pt>
                <c:pt idx="2">
                  <c:v>Волгоградская область</c:v>
                </c:pt>
                <c:pt idx="4">
                  <c:v>Краснодарский край</c:v>
                </c:pt>
                <c:pt idx="6">
                  <c:v>Нижегородская область</c:v>
                </c:pt>
                <c:pt idx="8">
                  <c:v>Архангельская область</c:v>
                </c:pt>
                <c:pt idx="10">
                  <c:v>Самарская область</c:v>
                </c:pt>
                <c:pt idx="12">
                  <c:v>Свердловская область</c:v>
                </c:pt>
                <c:pt idx="14">
                  <c:v>Новосибирская область</c:v>
                </c:pt>
                <c:pt idx="16">
                  <c:v>Красноярский край</c:v>
                </c:pt>
                <c:pt idx="18">
                  <c:v>Хабаровский край</c:v>
                </c:pt>
                <c:pt idx="20">
                  <c:v>В среднем:</c:v>
                </c:pt>
              </c:strCache>
            </c:strRef>
          </c:cat>
          <c:val>
            <c:numRef>
              <c:f>Лист1!$F$49:$F$70</c:f>
              <c:numCache>
                <c:formatCode>#,##0.0</c:formatCode>
                <c:ptCount val="22"/>
                <c:pt idx="1">
                  <c:v>1979.3683646709676</c:v>
                </c:pt>
                <c:pt idx="3">
                  <c:v>2298.6067365379649</c:v>
                </c:pt>
                <c:pt idx="5">
                  <c:v>2095.389007718114</c:v>
                </c:pt>
                <c:pt idx="7">
                  <c:v>3096.209252956824</c:v>
                </c:pt>
                <c:pt idx="9">
                  <c:v>2168.0715204267985</c:v>
                </c:pt>
                <c:pt idx="11">
                  <c:v>1998.9815413042181</c:v>
                </c:pt>
                <c:pt idx="13">
                  <c:v>2164.4120388327542</c:v>
                </c:pt>
                <c:pt idx="15">
                  <c:v>1568.423658175682</c:v>
                </c:pt>
                <c:pt idx="17">
                  <c:v>1859.4278274818857</c:v>
                </c:pt>
                <c:pt idx="19">
                  <c:v>2075.8717725498755</c:v>
                </c:pt>
                <c:pt idx="21">
                  <c:v>2130.4761720655088</c:v>
                </c:pt>
              </c:numCache>
            </c:numRef>
          </c:val>
        </c:ser>
        <c:dLbls>
          <c:showLegendKey val="0"/>
          <c:showVal val="0"/>
          <c:showCatName val="0"/>
          <c:showSerName val="0"/>
          <c:showPercent val="0"/>
          <c:showBubbleSize val="0"/>
        </c:dLbls>
        <c:gapWidth val="150"/>
        <c:overlap val="100"/>
        <c:axId val="87090304"/>
        <c:axId val="88375296"/>
      </c:barChart>
      <c:catAx>
        <c:axId val="87090304"/>
        <c:scaling>
          <c:orientation val="minMax"/>
        </c:scaling>
        <c:delete val="0"/>
        <c:axPos val="b"/>
        <c:majorTickMark val="out"/>
        <c:minorTickMark val="none"/>
        <c:tickLblPos val="nextTo"/>
        <c:crossAx val="88375296"/>
        <c:crosses val="autoZero"/>
        <c:auto val="1"/>
        <c:lblAlgn val="ctr"/>
        <c:lblOffset val="100"/>
        <c:noMultiLvlLbl val="0"/>
      </c:catAx>
      <c:valAx>
        <c:axId val="88375296"/>
        <c:scaling>
          <c:orientation val="minMax"/>
        </c:scaling>
        <c:delete val="0"/>
        <c:axPos val="l"/>
        <c:majorGridlines/>
        <c:title>
          <c:tx>
            <c:rich>
              <a:bodyPr rot="-5400000" vert="horz"/>
              <a:lstStyle/>
              <a:p>
                <a:pPr>
                  <a:defRPr/>
                </a:pPr>
                <a:r>
                  <a:rPr lang="ru-RU"/>
                  <a:t>руб.</a:t>
                </a:r>
              </a:p>
            </c:rich>
          </c:tx>
          <c:layout/>
          <c:overlay val="0"/>
        </c:title>
        <c:numFmt formatCode="#,##0.0" sourceLinked="1"/>
        <c:majorTickMark val="out"/>
        <c:minorTickMark val="none"/>
        <c:tickLblPos val="nextTo"/>
        <c:crossAx val="87090304"/>
        <c:crosses val="autoZero"/>
        <c:crossBetween val="between"/>
      </c:valAx>
    </c:plotArea>
    <c:legend>
      <c:legendPos val="r"/>
      <c:layout/>
      <c:overlay val="0"/>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5572" tIns="47786" rIns="95572" bIns="47786" rtlCol="0"/>
          <a:lstStyle>
            <a:lvl1pPr algn="l">
              <a:defRPr sz="1200"/>
            </a:lvl1pPr>
          </a:lstStyle>
          <a:p>
            <a:endParaRPr lang="en-GB" dirty="0"/>
          </a:p>
        </p:txBody>
      </p:sp>
      <p:sp>
        <p:nvSpPr>
          <p:cNvPr id="3" name="Date Placeholder 2"/>
          <p:cNvSpPr>
            <a:spLocks noGrp="1"/>
          </p:cNvSpPr>
          <p:nvPr>
            <p:ph type="dt" sz="quarter" idx="1"/>
          </p:nvPr>
        </p:nvSpPr>
        <p:spPr>
          <a:xfrm>
            <a:off x="3850444" y="0"/>
            <a:ext cx="2945659" cy="496411"/>
          </a:xfrm>
          <a:prstGeom prst="rect">
            <a:avLst/>
          </a:prstGeom>
        </p:spPr>
        <p:txBody>
          <a:bodyPr vert="horz" lIns="95572" tIns="47786" rIns="95572" bIns="47786" rtlCol="0"/>
          <a:lstStyle>
            <a:lvl1pPr algn="r">
              <a:defRPr sz="1200"/>
            </a:lvl1pPr>
          </a:lstStyle>
          <a:p>
            <a:fld id="{68DDC775-D96C-47F1-A7F6-3BB2D8E76A25}" type="datetimeFigureOut">
              <a:rPr lang="en-GB" smtClean="0"/>
              <a:t>22/11/2016</a:t>
            </a:fld>
            <a:endParaRPr lang="en-GB" dirty="0"/>
          </a:p>
        </p:txBody>
      </p:sp>
      <p:sp>
        <p:nvSpPr>
          <p:cNvPr id="4" name="Footer Placeholder 3"/>
          <p:cNvSpPr>
            <a:spLocks noGrp="1"/>
          </p:cNvSpPr>
          <p:nvPr>
            <p:ph type="ftr" sz="quarter" idx="2"/>
          </p:nvPr>
        </p:nvSpPr>
        <p:spPr>
          <a:xfrm>
            <a:off x="0" y="9430090"/>
            <a:ext cx="2945659" cy="496411"/>
          </a:xfrm>
          <a:prstGeom prst="rect">
            <a:avLst/>
          </a:prstGeom>
        </p:spPr>
        <p:txBody>
          <a:bodyPr vert="horz" lIns="95572" tIns="47786" rIns="95572" bIns="47786"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44" y="9430090"/>
            <a:ext cx="2945659" cy="496411"/>
          </a:xfrm>
          <a:prstGeom prst="rect">
            <a:avLst/>
          </a:prstGeom>
        </p:spPr>
        <p:txBody>
          <a:bodyPr vert="horz" lIns="95572" tIns="47786" rIns="95572" bIns="47786" rtlCol="0" anchor="b"/>
          <a:lstStyle>
            <a:lvl1pPr algn="r">
              <a:defRPr sz="1200"/>
            </a:lvl1pPr>
          </a:lstStyle>
          <a:p>
            <a:fld id="{D5083773-A06C-4709-B30E-A3920CD1815C}" type="slidenum">
              <a:rPr lang="en-GB" smtClean="0"/>
              <a:t>‹#›</a:t>
            </a:fld>
            <a:endParaRPr lang="en-GB" dirty="0"/>
          </a:p>
        </p:txBody>
      </p:sp>
    </p:spTree>
    <p:extLst>
      <p:ext uri="{BB962C8B-B14F-4D97-AF65-F5344CB8AC3E}">
        <p14:creationId xmlns:p14="http://schemas.microsoft.com/office/powerpoint/2010/main" val="352518245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5572" tIns="47786" rIns="95572" bIns="47786" rtlCol="0"/>
          <a:lstStyle>
            <a:lvl1pPr algn="l">
              <a:defRPr sz="1200"/>
            </a:lvl1pPr>
          </a:lstStyle>
          <a:p>
            <a:endParaRPr lang="en-GB" dirty="0"/>
          </a:p>
        </p:txBody>
      </p:sp>
      <p:sp>
        <p:nvSpPr>
          <p:cNvPr id="3" name="Date Placeholder 2"/>
          <p:cNvSpPr>
            <a:spLocks noGrp="1"/>
          </p:cNvSpPr>
          <p:nvPr>
            <p:ph type="dt" idx="1"/>
          </p:nvPr>
        </p:nvSpPr>
        <p:spPr>
          <a:xfrm>
            <a:off x="3850444" y="0"/>
            <a:ext cx="2945659" cy="496411"/>
          </a:xfrm>
          <a:prstGeom prst="rect">
            <a:avLst/>
          </a:prstGeom>
        </p:spPr>
        <p:txBody>
          <a:bodyPr vert="horz" lIns="95572" tIns="47786" rIns="95572" bIns="47786" rtlCol="0"/>
          <a:lstStyle>
            <a:lvl1pPr algn="r">
              <a:defRPr sz="1200"/>
            </a:lvl1pPr>
          </a:lstStyle>
          <a:p>
            <a:fld id="{A271B8D7-5601-426C-90BB-417F03FCEA1A}" type="datetimeFigureOut">
              <a:rPr lang="en-GB" smtClean="0"/>
              <a:t>22/11/2016</a:t>
            </a:fld>
            <a:endParaRPr lang="en-GB"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5572" tIns="47786" rIns="95572" bIns="47786" rtlCol="0" anchor="ctr"/>
          <a:lstStyle/>
          <a:p>
            <a:endParaRPr lang="en-US" dirty="0"/>
          </a:p>
        </p:txBody>
      </p:sp>
      <p:sp>
        <p:nvSpPr>
          <p:cNvPr id="5" name="Notes Placeholder 4"/>
          <p:cNvSpPr>
            <a:spLocks noGrp="1"/>
          </p:cNvSpPr>
          <p:nvPr>
            <p:ph type="body" sz="quarter" idx="3"/>
          </p:nvPr>
        </p:nvSpPr>
        <p:spPr>
          <a:xfrm>
            <a:off x="679768" y="4715908"/>
            <a:ext cx="5438140" cy="4467701"/>
          </a:xfrm>
          <a:prstGeom prst="rect">
            <a:avLst/>
          </a:prstGeom>
        </p:spPr>
        <p:txBody>
          <a:bodyPr vert="horz" lIns="95572" tIns="47786" rIns="95572" bIns="47786" rtlCol="0"/>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6" name="Footer Placeholder 5"/>
          <p:cNvSpPr>
            <a:spLocks noGrp="1"/>
          </p:cNvSpPr>
          <p:nvPr>
            <p:ph type="ftr" sz="quarter" idx="4"/>
          </p:nvPr>
        </p:nvSpPr>
        <p:spPr>
          <a:xfrm>
            <a:off x="0" y="9430090"/>
            <a:ext cx="2945659" cy="496411"/>
          </a:xfrm>
          <a:prstGeom prst="rect">
            <a:avLst/>
          </a:prstGeom>
        </p:spPr>
        <p:txBody>
          <a:bodyPr vert="horz" lIns="95572" tIns="47786" rIns="95572" bIns="47786"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50444" y="9430090"/>
            <a:ext cx="2945659" cy="496411"/>
          </a:xfrm>
          <a:prstGeom prst="rect">
            <a:avLst/>
          </a:prstGeom>
        </p:spPr>
        <p:txBody>
          <a:bodyPr vert="horz" lIns="95572" tIns="47786" rIns="95572" bIns="47786" rtlCol="0" anchor="b"/>
          <a:lstStyle>
            <a:lvl1pPr algn="r">
              <a:defRPr sz="1200"/>
            </a:lvl1pPr>
          </a:lstStyle>
          <a:p>
            <a:fld id="{95EEA1EF-E049-411F-95E8-50B58FEF4D87}" type="slidenum">
              <a:rPr lang="en-GB" smtClean="0"/>
              <a:t>‹#›</a:t>
            </a:fld>
            <a:endParaRPr lang="en-GB" dirty="0"/>
          </a:p>
        </p:txBody>
      </p:sp>
    </p:spTree>
    <p:extLst>
      <p:ext uri="{BB962C8B-B14F-4D97-AF65-F5344CB8AC3E}">
        <p14:creationId xmlns:p14="http://schemas.microsoft.com/office/powerpoint/2010/main" val="3119532852"/>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ltLang="ru-RU" dirty="0" smtClean="0"/>
          </a:p>
        </p:txBody>
      </p:sp>
      <p:sp>
        <p:nvSpPr>
          <p:cNvPr id="4" name="Нижний колонтитул 3"/>
          <p:cNvSpPr>
            <a:spLocks noGrp="1"/>
          </p:cNvSpPr>
          <p:nvPr>
            <p:ph type="ftr" sz="quarter" idx="10"/>
          </p:nvPr>
        </p:nvSpPr>
        <p:spPr/>
        <p:txBody>
          <a:bodyPr/>
          <a:lstStyle/>
          <a:p>
            <a:endParaRPr lang="en-GB" dirty="0">
              <a:solidFill>
                <a:prstClr val="black"/>
              </a:solidFill>
            </a:endParaRPr>
          </a:p>
        </p:txBody>
      </p:sp>
      <p:sp>
        <p:nvSpPr>
          <p:cNvPr id="5" name="Номер слайда 4"/>
          <p:cNvSpPr>
            <a:spLocks noGrp="1"/>
          </p:cNvSpPr>
          <p:nvPr>
            <p:ph type="sldNum" sz="quarter" idx="11"/>
          </p:nvPr>
        </p:nvSpPr>
        <p:spPr/>
        <p:txBody>
          <a:bodyPr/>
          <a:lstStyle/>
          <a:p>
            <a:fld id="{95EEA1EF-E049-411F-95E8-50B58FEF4D87}" type="slidenum">
              <a:rPr lang="en-GB" smtClean="0">
                <a:solidFill>
                  <a:prstClr val="black"/>
                </a:solidFill>
              </a:rPr>
              <a:pPr/>
              <a:t>9</a:t>
            </a:fld>
            <a:endParaRPr lang="en-GB" dirty="0">
              <a:solidFill>
                <a:prstClr val="black"/>
              </a:solidFill>
            </a:endParaRPr>
          </a:p>
        </p:txBody>
      </p:sp>
    </p:spTree>
    <p:extLst>
      <p:ext uri="{BB962C8B-B14F-4D97-AF65-F5344CB8AC3E}">
        <p14:creationId xmlns:p14="http://schemas.microsoft.com/office/powerpoint/2010/main" val="3141050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Образ слайда 1"/>
          <p:cNvSpPr>
            <a:spLocks noGrp="1" noRot="1" noChangeAspect="1" noTextEdit="1"/>
          </p:cNvSpPr>
          <p:nvPr>
            <p:ph type="sldImg"/>
          </p:nvPr>
        </p:nvSpPr>
        <p:spPr bwMode="auto">
          <a:xfrm>
            <a:off x="917575" y="744538"/>
            <a:ext cx="4962525" cy="37226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77828" name="Нижний колонтитул 3"/>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489462" indent="-188255" eaLnBrk="0" hangingPunct="0">
              <a:defRPr>
                <a:solidFill>
                  <a:schemeClr val="tx1"/>
                </a:solidFill>
                <a:latin typeface="Arial" charset="0"/>
              </a:defRPr>
            </a:lvl2pPr>
            <a:lvl3pPr marL="753019" indent="-150603" eaLnBrk="0" hangingPunct="0">
              <a:defRPr>
                <a:solidFill>
                  <a:schemeClr val="tx1"/>
                </a:solidFill>
                <a:latin typeface="Arial" charset="0"/>
              </a:defRPr>
            </a:lvl3pPr>
            <a:lvl4pPr marL="1054226" indent="-150603" eaLnBrk="0" hangingPunct="0">
              <a:defRPr>
                <a:solidFill>
                  <a:schemeClr val="tx1"/>
                </a:solidFill>
                <a:latin typeface="Arial" charset="0"/>
              </a:defRPr>
            </a:lvl4pPr>
            <a:lvl5pPr marL="1355434" indent="-150603" eaLnBrk="0" hangingPunct="0">
              <a:defRPr>
                <a:solidFill>
                  <a:schemeClr val="tx1"/>
                </a:solidFill>
                <a:latin typeface="Arial" charset="0"/>
              </a:defRPr>
            </a:lvl5pPr>
            <a:lvl6pPr marL="1656640" indent="-150603" eaLnBrk="0" fontAlgn="base" hangingPunct="0">
              <a:spcBef>
                <a:spcPct val="0"/>
              </a:spcBef>
              <a:spcAft>
                <a:spcPct val="0"/>
              </a:spcAft>
              <a:defRPr>
                <a:solidFill>
                  <a:schemeClr val="tx1"/>
                </a:solidFill>
                <a:latin typeface="Arial" charset="0"/>
              </a:defRPr>
            </a:lvl6pPr>
            <a:lvl7pPr marL="1957849" indent="-150603" eaLnBrk="0" fontAlgn="base" hangingPunct="0">
              <a:spcBef>
                <a:spcPct val="0"/>
              </a:spcBef>
              <a:spcAft>
                <a:spcPct val="0"/>
              </a:spcAft>
              <a:defRPr>
                <a:solidFill>
                  <a:schemeClr val="tx1"/>
                </a:solidFill>
                <a:latin typeface="Arial" charset="0"/>
              </a:defRPr>
            </a:lvl7pPr>
            <a:lvl8pPr marL="2259056" indent="-150603" eaLnBrk="0" fontAlgn="base" hangingPunct="0">
              <a:spcBef>
                <a:spcPct val="0"/>
              </a:spcBef>
              <a:spcAft>
                <a:spcPct val="0"/>
              </a:spcAft>
              <a:defRPr>
                <a:solidFill>
                  <a:schemeClr val="tx1"/>
                </a:solidFill>
                <a:latin typeface="Arial" charset="0"/>
              </a:defRPr>
            </a:lvl8pPr>
            <a:lvl9pPr marL="2560263" indent="-150603"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GB" altLang="ru-RU" smtClean="0">
              <a:latin typeface="Calibri" pitchFamily="34" charset="0"/>
            </a:endParaRPr>
          </a:p>
        </p:txBody>
      </p:sp>
      <p:sp>
        <p:nvSpPr>
          <p:cNvPr id="77829" name="Номер слайда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489462" indent="-188255" eaLnBrk="0" hangingPunct="0">
              <a:defRPr>
                <a:solidFill>
                  <a:schemeClr val="tx1"/>
                </a:solidFill>
                <a:latin typeface="Arial" charset="0"/>
              </a:defRPr>
            </a:lvl2pPr>
            <a:lvl3pPr marL="753019" indent="-150603" eaLnBrk="0" hangingPunct="0">
              <a:defRPr>
                <a:solidFill>
                  <a:schemeClr val="tx1"/>
                </a:solidFill>
                <a:latin typeface="Arial" charset="0"/>
              </a:defRPr>
            </a:lvl3pPr>
            <a:lvl4pPr marL="1054226" indent="-150603" eaLnBrk="0" hangingPunct="0">
              <a:defRPr>
                <a:solidFill>
                  <a:schemeClr val="tx1"/>
                </a:solidFill>
                <a:latin typeface="Arial" charset="0"/>
              </a:defRPr>
            </a:lvl4pPr>
            <a:lvl5pPr marL="1355434" indent="-150603" eaLnBrk="0" hangingPunct="0">
              <a:defRPr>
                <a:solidFill>
                  <a:schemeClr val="tx1"/>
                </a:solidFill>
                <a:latin typeface="Arial" charset="0"/>
              </a:defRPr>
            </a:lvl5pPr>
            <a:lvl6pPr marL="1656640" indent="-150603" eaLnBrk="0" fontAlgn="base" hangingPunct="0">
              <a:spcBef>
                <a:spcPct val="0"/>
              </a:spcBef>
              <a:spcAft>
                <a:spcPct val="0"/>
              </a:spcAft>
              <a:defRPr>
                <a:solidFill>
                  <a:schemeClr val="tx1"/>
                </a:solidFill>
                <a:latin typeface="Arial" charset="0"/>
              </a:defRPr>
            </a:lvl6pPr>
            <a:lvl7pPr marL="1957849" indent="-150603" eaLnBrk="0" fontAlgn="base" hangingPunct="0">
              <a:spcBef>
                <a:spcPct val="0"/>
              </a:spcBef>
              <a:spcAft>
                <a:spcPct val="0"/>
              </a:spcAft>
              <a:defRPr>
                <a:solidFill>
                  <a:schemeClr val="tx1"/>
                </a:solidFill>
                <a:latin typeface="Arial" charset="0"/>
              </a:defRPr>
            </a:lvl7pPr>
            <a:lvl8pPr marL="2259056" indent="-150603" eaLnBrk="0" fontAlgn="base" hangingPunct="0">
              <a:spcBef>
                <a:spcPct val="0"/>
              </a:spcBef>
              <a:spcAft>
                <a:spcPct val="0"/>
              </a:spcAft>
              <a:defRPr>
                <a:solidFill>
                  <a:schemeClr val="tx1"/>
                </a:solidFill>
                <a:latin typeface="Arial" charset="0"/>
              </a:defRPr>
            </a:lvl8pPr>
            <a:lvl9pPr marL="2560263" indent="-150603"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fld id="{B6031E4A-910B-4E60-8556-C0C4EF5976A1}" type="slidenum">
              <a:rPr lang="en-GB" altLang="ru-RU" smtClean="0">
                <a:latin typeface="Calibri" pitchFamily="34" charset="0"/>
              </a:rPr>
              <a:pPr eaLnBrk="1" fontAlgn="base" hangingPunct="1">
                <a:spcBef>
                  <a:spcPct val="0"/>
                </a:spcBef>
                <a:spcAft>
                  <a:spcPct val="0"/>
                </a:spcAft>
              </a:pPr>
              <a:t>15</a:t>
            </a:fld>
            <a:endParaRPr lang="en-GB" altLang="ru-RU" smtClean="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xt and small picture, white">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smtClean="0"/>
              <a:t>Click to edit Master title style</a:t>
            </a:r>
            <a:endParaRPr lang="en-GB" dirty="0"/>
          </a:p>
        </p:txBody>
      </p:sp>
      <p:sp>
        <p:nvSpPr>
          <p:cNvPr id="8" name="Text Placeholder 2"/>
          <p:cNvSpPr>
            <a:spLocks noGrp="1"/>
          </p:cNvSpPr>
          <p:nvPr>
            <p:ph type="body" sz="quarter" idx="13"/>
          </p:nvPr>
        </p:nvSpPr>
        <p:spPr>
          <a:xfrm>
            <a:off x="419100" y="1341438"/>
            <a:ext cx="5160962" cy="4679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Picture Placeholder 3"/>
          <p:cNvSpPr>
            <a:spLocks noGrp="1"/>
          </p:cNvSpPr>
          <p:nvPr>
            <p:ph type="pic" sz="quarter" idx="12"/>
          </p:nvPr>
        </p:nvSpPr>
        <p:spPr>
          <a:xfrm>
            <a:off x="5747275" y="1341439"/>
            <a:ext cx="2980800" cy="4679950"/>
          </a:xfrm>
        </p:spPr>
        <p:txBody>
          <a:bodyPr tIns="900000" anchor="ctr" anchorCtr="0"/>
          <a:lstStyle>
            <a:lvl1pPr marL="0" indent="0" algn="ctr">
              <a:buNone/>
              <a:defRPr/>
            </a:lvl1pPr>
          </a:lstStyle>
          <a:p>
            <a:r>
              <a:rPr lang="en-US" smtClean="0"/>
              <a:t>Click icon to add picture</a:t>
            </a:r>
            <a:endParaRPr lang="en-US" dirty="0"/>
          </a:p>
        </p:txBody>
      </p:sp>
      <p:sp>
        <p:nvSpPr>
          <p:cNvPr id="4" name="Date Placeholder 3"/>
          <p:cNvSpPr>
            <a:spLocks noGrp="1"/>
          </p:cNvSpPr>
          <p:nvPr>
            <p:ph type="dt" sz="half" idx="14"/>
          </p:nvPr>
        </p:nvSpPr>
        <p:spPr/>
        <p:txBody>
          <a:bodyPr/>
          <a:lstStyle/>
          <a:p>
            <a:fld id="{B8A7D54C-D54F-43B1-99F6-F18074A4CDBC}" type="datetimeFigureOut">
              <a:rPr lang="en-GB" smtClean="0">
                <a:solidFill>
                  <a:prstClr val="white"/>
                </a:solidFill>
              </a:rPr>
              <a:pPr/>
              <a:t>22/11/2016</a:t>
            </a:fld>
            <a:endParaRPr lang="en-GB" dirty="0">
              <a:solidFill>
                <a:prstClr val="white"/>
              </a:solidFill>
            </a:endParaRPr>
          </a:p>
        </p:txBody>
      </p:sp>
    </p:spTree>
    <p:extLst>
      <p:ext uri="{BB962C8B-B14F-4D97-AF65-F5344CB8AC3E}">
        <p14:creationId xmlns:p14="http://schemas.microsoft.com/office/powerpoint/2010/main" val="559474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080" y="0"/>
            <a:ext cx="9155645" cy="6866733"/>
          </a:xfrm>
          <a:prstGeom prst="rect">
            <a:avLst/>
          </a:prstGeom>
        </p:spPr>
      </p:pic>
      <p:sp>
        <p:nvSpPr>
          <p:cNvPr id="2" name="Title 1"/>
          <p:cNvSpPr>
            <a:spLocks noGrp="1"/>
          </p:cNvSpPr>
          <p:nvPr>
            <p:ph type="title"/>
          </p:nvPr>
        </p:nvSpPr>
        <p:spPr>
          <a:xfrm>
            <a:off x="420688" y="2323438"/>
            <a:ext cx="8295973" cy="987029"/>
          </a:xfrm>
        </p:spPr>
        <p:txBody>
          <a:bodyPr>
            <a:noAutofit/>
          </a:bodyPr>
          <a:lstStyle>
            <a:lvl1pPr>
              <a:defRPr sz="3200">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val="1180420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1_Divider">
    <p:spTree>
      <p:nvGrpSpPr>
        <p:cNvPr id="1" name=""/>
        <p:cNvGrpSpPr/>
        <p:nvPr/>
      </p:nvGrpSpPr>
      <p:grpSpPr>
        <a:xfrm>
          <a:off x="0" y="0"/>
          <a:ext cx="0" cy="0"/>
          <a:chOff x="0" y="0"/>
          <a:chExt cx="0" cy="0"/>
        </a:xfrm>
      </p:grpSpPr>
      <p:pic>
        <p:nvPicPr>
          <p:cNvPr id="3074" name="Picture 2" descr="U:\Danfoss\Jobs\5123_Hjaelp til PowerPoint skabeloner\Received\Nyeste grafikker\Ny Grafik til SD\Ny Grafik til SD\PPT_frontpage_4-3_full_red_backdrop.png"/>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657532" y="188775"/>
            <a:ext cx="2289048" cy="585216"/>
          </a:xfrm>
          <a:prstGeom prst="rect">
            <a:avLst/>
          </a:prstGeom>
        </p:spPr>
      </p:pic>
      <p:sp>
        <p:nvSpPr>
          <p:cNvPr id="7" name="Title 1"/>
          <p:cNvSpPr>
            <a:spLocks noGrp="1"/>
          </p:cNvSpPr>
          <p:nvPr>
            <p:ph type="ctrTitle" hasCustomPrompt="1"/>
          </p:nvPr>
        </p:nvSpPr>
        <p:spPr>
          <a:xfrm>
            <a:off x="420687" y="1694641"/>
            <a:ext cx="8307387" cy="1470025"/>
          </a:xfrm>
        </p:spPr>
        <p:txBody>
          <a:bodyPr anchor="b" anchorCtr="0"/>
          <a:lstStyle>
            <a:lvl1pPr>
              <a:defRPr baseline="0">
                <a:solidFill>
                  <a:schemeClr val="bg1"/>
                </a:solidFill>
              </a:defRPr>
            </a:lvl1pPr>
          </a:lstStyle>
          <a:p>
            <a:r>
              <a:rPr lang="en-GB" dirty="0" smtClean="0"/>
              <a:t>Presentation divider in</a:t>
            </a:r>
            <a:br>
              <a:rPr lang="en-GB" dirty="0" smtClean="0"/>
            </a:br>
            <a:r>
              <a:rPr lang="en-GB" b="1" dirty="0" smtClean="0"/>
              <a:t>Verdana Bold </a:t>
            </a:r>
            <a:r>
              <a:rPr lang="en-GB" dirty="0" smtClean="0"/>
              <a:t>and Verdana Regular</a:t>
            </a:r>
            <a:endParaRPr lang="en-GB" dirty="0"/>
          </a:p>
        </p:txBody>
      </p:sp>
    </p:spTree>
    <p:extLst>
      <p:ext uri="{BB962C8B-B14F-4D97-AF65-F5344CB8AC3E}">
        <p14:creationId xmlns:p14="http://schemas.microsoft.com/office/powerpoint/2010/main" val="3703818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D8136637-99E7-4389-A143-9F379620FDEB}" type="datetime1">
              <a:rPr lang="en-US">
                <a:solidFill>
                  <a:prstClr val="white"/>
                </a:solidFill>
              </a:rPr>
              <a:pPr>
                <a:defRPr/>
              </a:pPr>
              <a:t>11/22/2016</a:t>
            </a:fld>
            <a:endParaRPr lang="en-US">
              <a:solidFill>
                <a:prstClr val="white"/>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0C6A4E17-58F3-49B1-8409-47B12648832A}" type="slidenum">
              <a:rPr lang="en-US" altLang="ru-RU">
                <a:solidFill>
                  <a:prstClr val="black"/>
                </a:solidFill>
              </a:rPr>
              <a:pPr>
                <a:defRPr/>
              </a:pPr>
              <a:t>‹#›</a:t>
            </a:fld>
            <a:endParaRPr lang="en-US" altLang="ru-RU">
              <a:solidFill>
                <a:prstClr val="black"/>
              </a:solidFill>
            </a:endParaRPr>
          </a:p>
        </p:txBody>
      </p:sp>
    </p:spTree>
    <p:extLst>
      <p:ext uri="{BB962C8B-B14F-4D97-AF65-F5344CB8AC3E}">
        <p14:creationId xmlns:p14="http://schemas.microsoft.com/office/powerpoint/2010/main" val="23950350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descr="U:\Danfoss\Jobs\5123_Hjaelp til PowerPoint skabeloner\Received\Nyeste grafikker\Ny Grafik til SD\Ny Grafik til SD\PPT__4-3_bottom_bar.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6395022"/>
            <a:ext cx="9144000" cy="46329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U:\Danfoss\Jobs\5123_Hjaelp til PowerPoint skabeloner\Received\Nyeste grafikker\Ny Grafik til SD\Ny Grafik til SD\PPT__4-3_bottom_bar_logo-only.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0" y="6395022"/>
            <a:ext cx="9144000" cy="46329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419099" y="295275"/>
            <a:ext cx="8308975" cy="936000"/>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3" name="Text Placeholder 2"/>
          <p:cNvSpPr>
            <a:spLocks noGrp="1"/>
          </p:cNvSpPr>
          <p:nvPr>
            <p:ph type="body" idx="1"/>
          </p:nvPr>
        </p:nvSpPr>
        <p:spPr>
          <a:xfrm>
            <a:off x="419100" y="1341438"/>
            <a:ext cx="8308975" cy="4679950"/>
          </a:xfrm>
          <a:prstGeom prst="rect">
            <a:avLst/>
          </a:prstGeom>
        </p:spPr>
        <p:txBody>
          <a:bodyPr vert="horz" lIns="0" tIns="0" rIns="0" bIns="0" rtlCol="0" anchor="t" anchorCtr="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grpSp>
        <p:nvGrpSpPr>
          <p:cNvPr id="24" name="Group 23"/>
          <p:cNvGrpSpPr/>
          <p:nvPr/>
        </p:nvGrpSpPr>
        <p:grpSpPr>
          <a:xfrm>
            <a:off x="-195943" y="290606"/>
            <a:ext cx="130629" cy="1046015"/>
            <a:chOff x="-478971" y="290606"/>
            <a:chExt cx="413657" cy="1046015"/>
          </a:xfrm>
        </p:grpSpPr>
        <p:cxnSp>
          <p:nvCxnSpPr>
            <p:cNvPr id="16" name="Straight Connector 15"/>
            <p:cNvCxnSpPr/>
            <p:nvPr userDrawn="1"/>
          </p:nvCxnSpPr>
          <p:spPr>
            <a:xfrm flipH="1">
              <a:off x="-478971" y="290606"/>
              <a:ext cx="4136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H="1">
              <a:off x="-478971" y="1336621"/>
              <a:ext cx="413657"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31" name="Straight Connector 30"/>
          <p:cNvCxnSpPr/>
          <p:nvPr/>
        </p:nvCxnSpPr>
        <p:spPr>
          <a:xfrm rot="5400000" flipH="1">
            <a:off x="8656411" y="-176843"/>
            <a:ext cx="13062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flipH="1">
            <a:off x="355373" y="-176844"/>
            <a:ext cx="13062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flipH="1">
            <a:off x="5688012" y="-176844"/>
            <a:ext cx="13062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flipH="1">
            <a:off x="5513843" y="-176845"/>
            <a:ext cx="13062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flipH="1">
            <a:off x="4592636" y="-176845"/>
            <a:ext cx="13062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flipH="1">
            <a:off x="4418467" y="-176846"/>
            <a:ext cx="13062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flipH="1">
            <a:off x="3503385" y="-176846"/>
            <a:ext cx="13062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flipH="1">
            <a:off x="3329216" y="-176847"/>
            <a:ext cx="130629" cy="0"/>
          </a:xfrm>
          <a:prstGeom prst="line">
            <a:avLst/>
          </a:prstGeom>
        </p:spPr>
        <p:style>
          <a:lnRef idx="1">
            <a:schemeClr val="accent1"/>
          </a:lnRef>
          <a:fillRef idx="0">
            <a:schemeClr val="accent1"/>
          </a:fillRef>
          <a:effectRef idx="0">
            <a:schemeClr val="accent1"/>
          </a:effectRef>
          <a:fontRef idx="minor">
            <a:schemeClr val="tx1"/>
          </a:fontRef>
        </p:style>
      </p:cxnSp>
      <p:sp>
        <p:nvSpPr>
          <p:cNvPr id="32" name="bmkFldAdditionalInfo"/>
          <p:cNvSpPr txBox="1">
            <a:spLocks noChangeArrowheads="1"/>
          </p:cNvSpPr>
          <p:nvPr/>
        </p:nvSpPr>
        <p:spPr bwMode="auto">
          <a:xfrm>
            <a:off x="64430" y="6620799"/>
            <a:ext cx="667089" cy="121628"/>
          </a:xfrm>
          <a:prstGeom prst="rect">
            <a:avLst/>
          </a:prstGeom>
          <a:noFill/>
          <a:ln w="6350" algn="ctr">
            <a:noFill/>
            <a:miter lim="800000"/>
            <a:headEnd/>
            <a:tailEnd/>
          </a:ln>
          <a:effectLst/>
        </p:spPr>
        <p:txBody>
          <a:bodyPr lIns="0" tIns="0" rIns="0" bIns="0" anchor="b" anchorCtr="0"/>
          <a:lstStyle/>
          <a:p>
            <a:pPr algn="r" fontAlgn="base">
              <a:spcBef>
                <a:spcPct val="20000"/>
              </a:spcBef>
              <a:spcAft>
                <a:spcPct val="0"/>
              </a:spcAft>
              <a:buClr>
                <a:srgbClr val="808080"/>
              </a:buClr>
            </a:pPr>
            <a:fld id="{21B19618-E8F0-4C5A-87AE-B0CCB4D6BB5E}" type="slidenum">
              <a:rPr lang="en-GB" sz="800" b="1" smtClean="0">
                <a:solidFill>
                  <a:prstClr val="white"/>
                </a:solidFill>
                <a:ea typeface="SimHei"/>
                <a:cs typeface="Arial" charset="0"/>
              </a:rPr>
              <a:pPr algn="r" fontAlgn="base">
                <a:spcBef>
                  <a:spcPct val="20000"/>
                </a:spcBef>
                <a:spcAft>
                  <a:spcPct val="0"/>
                </a:spcAft>
                <a:buClr>
                  <a:srgbClr val="808080"/>
                </a:buClr>
              </a:pPr>
              <a:t>‹#›</a:t>
            </a:fld>
            <a:r>
              <a:rPr lang="en-GB" sz="900" dirty="0" smtClean="0">
                <a:solidFill>
                  <a:prstClr val="white"/>
                </a:solidFill>
                <a:ea typeface="SimHei"/>
                <a:cs typeface="Arial" charset="0"/>
              </a:rPr>
              <a:t>| </a:t>
            </a:r>
            <a:endParaRPr lang="en-GB" sz="900" dirty="0">
              <a:solidFill>
                <a:prstClr val="white"/>
              </a:solidFill>
              <a:ea typeface="SimHei"/>
              <a:cs typeface="Arial" charset="0"/>
            </a:endParaRPr>
          </a:p>
        </p:txBody>
      </p:sp>
      <p:grpSp>
        <p:nvGrpSpPr>
          <p:cNvPr id="25" name="Group 24"/>
          <p:cNvGrpSpPr/>
          <p:nvPr/>
        </p:nvGrpSpPr>
        <p:grpSpPr>
          <a:xfrm>
            <a:off x="9229950" y="290597"/>
            <a:ext cx="130629" cy="1045056"/>
            <a:chOff x="-478971" y="290597"/>
            <a:chExt cx="413657" cy="1045056"/>
          </a:xfrm>
        </p:grpSpPr>
        <p:cxnSp>
          <p:nvCxnSpPr>
            <p:cNvPr id="40" name="Straight Connector 39"/>
            <p:cNvCxnSpPr/>
            <p:nvPr userDrawn="1"/>
          </p:nvCxnSpPr>
          <p:spPr>
            <a:xfrm flipH="1">
              <a:off x="-478971" y="290597"/>
              <a:ext cx="4136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a:xfrm flipH="1">
              <a:off x="-478971" y="1335653"/>
              <a:ext cx="413657"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2"/>
          </p:nvPr>
        </p:nvSpPr>
        <p:spPr>
          <a:xfrm>
            <a:off x="4659313" y="6621841"/>
            <a:ext cx="1488568" cy="122400"/>
          </a:xfrm>
          <a:prstGeom prst="rect">
            <a:avLst/>
          </a:prstGeom>
        </p:spPr>
        <p:txBody>
          <a:bodyPr vert="horz" lIns="0" tIns="0" rIns="0" bIns="0" rtlCol="0" anchor="b" anchorCtr="0"/>
          <a:lstStyle>
            <a:lvl1pPr algn="l">
              <a:defRPr sz="800">
                <a:solidFill>
                  <a:schemeClr val="bg1"/>
                </a:solidFill>
              </a:defRPr>
            </a:lvl1pPr>
          </a:lstStyle>
          <a:p>
            <a:fld id="{B8A7D54C-D54F-43B1-99F6-F18074A4CDBC}" type="datetimeFigureOut">
              <a:rPr lang="en-GB" smtClean="0">
                <a:solidFill>
                  <a:prstClr val="white"/>
                </a:solidFill>
              </a:rPr>
              <a:pPr/>
              <a:t>22/11/2016</a:t>
            </a:fld>
            <a:endParaRPr lang="en-GB" dirty="0">
              <a:solidFill>
                <a:prstClr val="white"/>
              </a:solidFill>
            </a:endParaRPr>
          </a:p>
        </p:txBody>
      </p:sp>
      <p:sp>
        <p:nvSpPr>
          <p:cNvPr id="26" name="bmkFldAdditionalInfo"/>
          <p:cNvSpPr txBox="1">
            <a:spLocks noChangeArrowheads="1"/>
          </p:cNvSpPr>
          <p:nvPr/>
        </p:nvSpPr>
        <p:spPr bwMode="auto">
          <a:xfrm>
            <a:off x="802640" y="6620189"/>
            <a:ext cx="3681141" cy="122238"/>
          </a:xfrm>
          <a:prstGeom prst="rect">
            <a:avLst/>
          </a:prstGeom>
          <a:noFill/>
          <a:ln w="6350" algn="ctr">
            <a:noFill/>
            <a:miter lim="800000"/>
            <a:headEnd/>
            <a:tailEnd/>
          </a:ln>
          <a:effectLst/>
        </p:spPr>
        <p:txBody>
          <a:bodyPr lIns="0" tIns="0" rIns="0" bIns="0" anchor="b" anchorCtr="0"/>
          <a:lstStyle/>
          <a:p>
            <a:pPr fontAlgn="base">
              <a:spcBef>
                <a:spcPct val="50000"/>
              </a:spcBef>
              <a:spcAft>
                <a:spcPct val="0"/>
              </a:spcAft>
              <a:buClr>
                <a:srgbClr val="808080"/>
              </a:buClr>
            </a:pPr>
            <a:r>
              <a:rPr lang="en-US" sz="800" dirty="0" smtClean="0">
                <a:solidFill>
                  <a:prstClr val="white"/>
                </a:solidFill>
                <a:ea typeface="SimHei"/>
                <a:cs typeface="Arial" charset="0"/>
              </a:rPr>
              <a:t>Business Development</a:t>
            </a:r>
            <a:endParaRPr lang="en-GB" sz="800" dirty="0">
              <a:solidFill>
                <a:prstClr val="white"/>
              </a:solidFill>
              <a:ea typeface="SimHei"/>
              <a:cs typeface="Arial" charset="0"/>
            </a:endParaRPr>
          </a:p>
        </p:txBody>
      </p:sp>
    </p:spTree>
    <p:extLst>
      <p:ext uri="{BB962C8B-B14F-4D97-AF65-F5344CB8AC3E}">
        <p14:creationId xmlns:p14="http://schemas.microsoft.com/office/powerpoint/2010/main" val="812839936"/>
      </p:ext>
    </p:extLst>
  </p:cSld>
  <p:clrMap bg1="lt1" tx1="dk1" bg2="lt2" tx2="dk2" accent1="accent1" accent2="accent2" accent3="accent3" accent4="accent4" accent5="accent5" accent6="accent6" hlink="hlink" folHlink="folHlink"/>
  <p:sldLayoutIdLst>
    <p:sldLayoutId id="2147483865" r:id="rId1"/>
    <p:sldLayoutId id="2147483871" r:id="rId2"/>
    <p:sldLayoutId id="2147483874" r:id="rId3"/>
    <p:sldLayoutId id="2147483875" r:id="rId4"/>
  </p:sldLayoutIdLst>
  <p:timing>
    <p:tnLst>
      <p:par>
        <p:cTn id="1" dur="indefinite" restart="never" nodeType="tmRoot"/>
      </p:par>
    </p:tnLst>
  </p:timing>
  <p:hf sldNum="0" hdr="0" dt="0"/>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182563" indent="-182563" algn="l" defTabSz="914400" rtl="0" eaLnBrk="1" latinLnBrk="0" hangingPunct="1">
        <a:lnSpc>
          <a:spcPct val="100000"/>
        </a:lnSpc>
        <a:spcBef>
          <a:spcPts val="0"/>
        </a:spcBef>
        <a:spcAft>
          <a:spcPts val="600"/>
        </a:spcAft>
        <a:buClr>
          <a:schemeClr val="tx1">
            <a:lumMod val="50000"/>
            <a:lumOff val="50000"/>
          </a:schemeClr>
        </a:buClr>
        <a:buFont typeface="Verdana" panose="020B0604030504040204" pitchFamily="34" charset="0"/>
        <a:buChar char="•"/>
        <a:defRPr sz="1800" kern="1200">
          <a:solidFill>
            <a:schemeClr val="tx1"/>
          </a:solidFill>
          <a:latin typeface="+mn-lt"/>
          <a:ea typeface="+mn-ea"/>
          <a:cs typeface="+mn-cs"/>
        </a:defRPr>
      </a:lvl1pPr>
      <a:lvl2pPr marL="360363" indent="-171450" algn="l" defTabSz="914400" rtl="0" eaLnBrk="1" latinLnBrk="0" hangingPunct="1">
        <a:lnSpc>
          <a:spcPct val="100000"/>
        </a:lnSpc>
        <a:spcBef>
          <a:spcPts val="0"/>
        </a:spcBef>
        <a:spcAft>
          <a:spcPts val="600"/>
        </a:spcAft>
        <a:buClr>
          <a:schemeClr val="tx1">
            <a:lumMod val="50000"/>
            <a:lumOff val="50000"/>
          </a:schemeClr>
        </a:buClr>
        <a:buFont typeface="Verdana" panose="020B0604030504040204" pitchFamily="34" charset="0"/>
        <a:buChar char="•"/>
        <a:defRPr sz="1800" kern="1200">
          <a:solidFill>
            <a:schemeClr val="tx1"/>
          </a:solidFill>
          <a:latin typeface="+mn-lt"/>
          <a:ea typeface="+mn-ea"/>
          <a:cs typeface="+mn-cs"/>
        </a:defRPr>
      </a:lvl2pPr>
      <a:lvl3pPr marL="542925" indent="-182563" algn="l" defTabSz="914400" rtl="0" eaLnBrk="1" latinLnBrk="0" hangingPunct="1">
        <a:lnSpc>
          <a:spcPct val="100000"/>
        </a:lnSpc>
        <a:spcBef>
          <a:spcPts val="0"/>
        </a:spcBef>
        <a:spcAft>
          <a:spcPts val="600"/>
        </a:spcAft>
        <a:buClr>
          <a:schemeClr val="tx1">
            <a:lumMod val="50000"/>
            <a:lumOff val="50000"/>
          </a:schemeClr>
        </a:buClr>
        <a:buFont typeface="Verdana" panose="020B0604030504040204" pitchFamily="34" charset="0"/>
        <a:buChar char="•"/>
        <a:tabLst/>
        <a:defRPr sz="1800" kern="1200">
          <a:solidFill>
            <a:schemeClr val="tx1"/>
          </a:solidFill>
          <a:latin typeface="+mn-lt"/>
          <a:ea typeface="+mn-ea"/>
          <a:cs typeface="+mn-cs"/>
        </a:defRPr>
      </a:lvl3pPr>
      <a:lvl4pPr marL="714375" indent="-171450" algn="l" defTabSz="914400" rtl="0" eaLnBrk="1" latinLnBrk="0" hangingPunct="1">
        <a:lnSpc>
          <a:spcPct val="100000"/>
        </a:lnSpc>
        <a:spcBef>
          <a:spcPts val="0"/>
        </a:spcBef>
        <a:spcAft>
          <a:spcPts val="600"/>
        </a:spcAft>
        <a:buClr>
          <a:schemeClr val="tx1">
            <a:lumMod val="50000"/>
            <a:lumOff val="50000"/>
          </a:schemeClr>
        </a:buClr>
        <a:buFont typeface="Verdana" panose="020B0604030504040204" pitchFamily="34" charset="0"/>
        <a:buChar char="•"/>
        <a:defRPr sz="1800" kern="1200">
          <a:solidFill>
            <a:schemeClr val="tx1"/>
          </a:solidFill>
          <a:latin typeface="+mn-lt"/>
          <a:ea typeface="+mn-ea"/>
          <a:cs typeface="+mn-cs"/>
        </a:defRPr>
      </a:lvl4pPr>
      <a:lvl5pPr marL="903288" indent="-184150" algn="l" defTabSz="914400" rtl="0" eaLnBrk="1" latinLnBrk="0" hangingPunct="1">
        <a:lnSpc>
          <a:spcPct val="100000"/>
        </a:lnSpc>
        <a:spcBef>
          <a:spcPts val="0"/>
        </a:spcBef>
        <a:spcAft>
          <a:spcPts val="600"/>
        </a:spcAft>
        <a:buClr>
          <a:schemeClr val="tx1">
            <a:lumMod val="50000"/>
            <a:lumOff val="50000"/>
          </a:schemeClr>
        </a:buClr>
        <a:buFont typeface="Verdana" panose="020B060403050404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www.danfoss.com/Russia/Contact/Russia/"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807244"/>
            <a:ext cx="8636000" cy="987029"/>
          </a:xfrm>
        </p:spPr>
        <p:txBody>
          <a:bodyPr/>
          <a:lstStyle/>
          <a:p>
            <a:r>
              <a:rPr lang="ru-RU" sz="2000" dirty="0"/>
              <a:t>Панельная дискуссия </a:t>
            </a:r>
            <a:r>
              <a:rPr lang="ru-RU" sz="2000" dirty="0" smtClean="0"/>
              <a:t/>
            </a:r>
            <a:br>
              <a:rPr lang="ru-RU" sz="2000" dirty="0" smtClean="0"/>
            </a:br>
            <a:r>
              <a:rPr lang="ru-RU" sz="1200" dirty="0" smtClean="0"/>
              <a:t/>
            </a:r>
            <a:br>
              <a:rPr lang="ru-RU" sz="1200" dirty="0" smtClean="0"/>
            </a:br>
            <a:r>
              <a:rPr lang="ru-RU" dirty="0" smtClean="0"/>
              <a:t>«</a:t>
            </a:r>
            <a:r>
              <a:rPr lang="ru-RU" dirty="0"/>
              <a:t>Капитальная энергоэффективность</a:t>
            </a:r>
            <a:r>
              <a:rPr lang="ru-RU" dirty="0" smtClean="0"/>
              <a:t>»</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ru-RU" dirty="0"/>
              <a:t/>
            </a:r>
            <a:br>
              <a:rPr lang="ru-RU" dirty="0"/>
            </a:br>
            <a:r>
              <a:rPr lang="ru-RU" dirty="0" smtClean="0"/>
              <a:t/>
            </a:r>
            <a:br>
              <a:rPr lang="ru-RU" dirty="0" smtClean="0"/>
            </a:br>
            <a:r>
              <a:rPr lang="en-US" sz="1400" b="1" dirty="0" smtClean="0"/>
              <a:t/>
            </a:r>
            <a:br>
              <a:rPr lang="en-US" sz="1400" b="1" dirty="0" smtClean="0"/>
            </a:br>
            <a:r>
              <a:rPr lang="en-US" sz="1400" dirty="0"/>
              <a:t>V </a:t>
            </a:r>
            <a:r>
              <a:rPr lang="ru-RU" sz="1400" dirty="0"/>
              <a:t>Международный форум Энергоэффективность и энергосбережение 23-25.11.2016 г</a:t>
            </a:r>
            <a:r>
              <a:rPr lang="ru-RU" sz="1400" dirty="0" smtClean="0"/>
              <a:t>.</a:t>
            </a:r>
            <a:br>
              <a:rPr lang="ru-RU" sz="1400" dirty="0" smtClean="0"/>
            </a:br>
            <a:r>
              <a:rPr lang="ru-RU" sz="1400" b="1" dirty="0" smtClean="0"/>
              <a:t/>
            </a:r>
            <a:br>
              <a:rPr lang="ru-RU" sz="1400" b="1" dirty="0" smtClean="0"/>
            </a:br>
            <a:r>
              <a:rPr lang="ru-RU" sz="1400" dirty="0" smtClean="0"/>
              <a:t>Михаил Шапиро, </a:t>
            </a:r>
            <a:r>
              <a:rPr lang="ru-RU" sz="1400" dirty="0"/>
              <a:t>ООО </a:t>
            </a:r>
            <a:r>
              <a:rPr lang="ru-RU" sz="1400" dirty="0" smtClean="0"/>
              <a:t>Данфосс, генеральный директор</a:t>
            </a:r>
            <a:endParaRPr lang="en-US" sz="1400" dirty="0"/>
          </a:p>
        </p:txBody>
      </p:sp>
    </p:spTree>
    <p:extLst>
      <p:ext uri="{BB962C8B-B14F-4D97-AF65-F5344CB8AC3E}">
        <p14:creationId xmlns:p14="http://schemas.microsoft.com/office/powerpoint/2010/main" val="25234272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308" y="444492"/>
            <a:ext cx="3242089" cy="1331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308" y="1775757"/>
            <a:ext cx="3222500" cy="3521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descr="G:\Red Group\HE_All\ТЭО\Жаров Павел\Прочие работы\КАПИТАЛЬНЫЙ РЕМОНТ\ПРАКТИКА\Челябинская область\Техзадание\акт обследования.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63170" y="572800"/>
            <a:ext cx="3579212" cy="4921415"/>
          </a:xfrm>
          <a:prstGeom prst="rect">
            <a:avLst/>
          </a:prstGeom>
          <a:noFill/>
          <a:extLst>
            <a:ext uri="{909E8E84-426E-40DD-AFC4-6F175D3DCCD1}">
              <a14:hiddenFill xmlns:a14="http://schemas.microsoft.com/office/drawing/2010/main">
                <a:solidFill>
                  <a:srgbClr val="FFFFFF"/>
                </a:solidFill>
              </a14:hiddenFill>
            </a:ext>
          </a:extLst>
        </p:spPr>
      </p:pic>
      <p:sp>
        <p:nvSpPr>
          <p:cNvPr id="8" name="Прямоугольник 7"/>
          <p:cNvSpPr/>
          <p:nvPr/>
        </p:nvSpPr>
        <p:spPr>
          <a:xfrm>
            <a:off x="5006080" y="3969935"/>
            <a:ext cx="3622106" cy="95596"/>
          </a:xfrm>
          <a:prstGeom prst="rect">
            <a:avLst/>
          </a:prstGeom>
          <a:noFill/>
          <a:ln w="19050">
            <a:solidFill>
              <a:srgbClr val="E60A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err="1" smtClean="0">
              <a:solidFill>
                <a:prstClr val="white"/>
              </a:solidFill>
            </a:endParaRPr>
          </a:p>
        </p:txBody>
      </p:sp>
      <p:sp>
        <p:nvSpPr>
          <p:cNvPr id="9" name="Заголовок 1"/>
          <p:cNvSpPr>
            <a:spLocks noGrp="1"/>
          </p:cNvSpPr>
          <p:nvPr>
            <p:ph type="title"/>
          </p:nvPr>
        </p:nvSpPr>
        <p:spPr>
          <a:xfrm>
            <a:off x="85969" y="193675"/>
            <a:ext cx="8308975" cy="276999"/>
          </a:xfrm>
        </p:spPr>
        <p:txBody>
          <a:bodyPr wrap="square">
            <a:spAutoFit/>
          </a:bodyPr>
          <a:lstStyle/>
          <a:p>
            <a:pPr algn="just"/>
            <a:r>
              <a:rPr lang="ru-RU" sz="1800" dirty="0" smtClean="0">
                <a:latin typeface="+mn-lt"/>
                <a:ea typeface="+mn-ea"/>
                <a:cs typeface="+mn-cs"/>
              </a:rPr>
              <a:t>Обследование многоквартирных домов</a:t>
            </a:r>
            <a:endParaRPr lang="ru-RU" sz="1800" dirty="0">
              <a:latin typeface="+mn-lt"/>
              <a:ea typeface="+mn-ea"/>
              <a:cs typeface="+mn-cs"/>
            </a:endParaRPr>
          </a:p>
        </p:txBody>
      </p:sp>
      <p:sp>
        <p:nvSpPr>
          <p:cNvPr id="10" name="Прямоугольник 9"/>
          <p:cNvSpPr/>
          <p:nvPr/>
        </p:nvSpPr>
        <p:spPr>
          <a:xfrm>
            <a:off x="191168" y="5651642"/>
            <a:ext cx="8812153" cy="738664"/>
          </a:xfrm>
          <a:prstGeom prst="rect">
            <a:avLst/>
          </a:prstGeom>
        </p:spPr>
        <p:txBody>
          <a:bodyPr wrap="square">
            <a:spAutoFit/>
          </a:bodyPr>
          <a:lstStyle/>
          <a:p>
            <a:pPr lvl="0" algn="just"/>
            <a:r>
              <a:rPr lang="ru-RU" sz="1400" dirty="0" smtClean="0">
                <a:solidFill>
                  <a:srgbClr val="000000"/>
                </a:solidFill>
              </a:rPr>
              <a:t>Отсутствуют универсальные формы актов обследований. Специалисты, ответственные за обследование обычно </a:t>
            </a:r>
            <a:r>
              <a:rPr lang="ru-RU" sz="1400" dirty="0">
                <a:solidFill>
                  <a:srgbClr val="000000"/>
                </a:solidFill>
              </a:rPr>
              <a:t>не учитывают наличие и необходимость установки энергосберегающего </a:t>
            </a:r>
            <a:r>
              <a:rPr lang="ru-RU" sz="1400" dirty="0" smtClean="0">
                <a:solidFill>
                  <a:srgbClr val="000000"/>
                </a:solidFill>
              </a:rPr>
              <a:t>оборудования</a:t>
            </a:r>
            <a:endParaRPr lang="ru-RU" sz="1400" dirty="0">
              <a:solidFill>
                <a:srgbClr val="000000"/>
              </a:solidFill>
            </a:endParaRPr>
          </a:p>
        </p:txBody>
      </p:sp>
    </p:spTree>
    <p:extLst>
      <p:ext uri="{BB962C8B-B14F-4D97-AF65-F5344CB8AC3E}">
        <p14:creationId xmlns:p14="http://schemas.microsoft.com/office/powerpoint/2010/main" val="23972787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99293" y="604355"/>
            <a:ext cx="8858738" cy="3785652"/>
          </a:xfrm>
          <a:prstGeom prst="rect">
            <a:avLst/>
          </a:prstGeom>
        </p:spPr>
        <p:txBody>
          <a:bodyPr wrap="square">
            <a:spAutoFit/>
          </a:bodyPr>
          <a:lstStyle/>
          <a:p>
            <a:pPr lvl="0" algn="just"/>
            <a:r>
              <a:rPr lang="ru-RU" sz="1600" dirty="0">
                <a:solidFill>
                  <a:srgbClr val="000000"/>
                </a:solidFill>
                <a:ea typeface="Calibri"/>
                <a:cs typeface="Times New Roman"/>
              </a:rPr>
              <a:t>Региональные операторы должны обладать определенным уровнем компетентности для организации работ по капремонту, связанных с достижением более высокого уровня </a:t>
            </a:r>
            <a:r>
              <a:rPr lang="ru-RU" sz="1600" dirty="0" err="1" smtClean="0">
                <a:solidFill>
                  <a:srgbClr val="000000"/>
                </a:solidFill>
                <a:ea typeface="Calibri"/>
                <a:cs typeface="Times New Roman"/>
              </a:rPr>
              <a:t>энергоэффективности</a:t>
            </a:r>
            <a:endParaRPr lang="ru-RU" sz="1600" dirty="0" smtClean="0">
              <a:solidFill>
                <a:srgbClr val="000000"/>
              </a:solidFill>
              <a:ea typeface="Calibri"/>
              <a:cs typeface="Times New Roman"/>
            </a:endParaRPr>
          </a:p>
          <a:p>
            <a:pPr lvl="0" algn="just"/>
            <a:endParaRPr lang="ru-RU" sz="1600" dirty="0">
              <a:solidFill>
                <a:srgbClr val="000000"/>
              </a:solidFill>
              <a:ea typeface="Calibri"/>
              <a:cs typeface="Times New Roman"/>
            </a:endParaRPr>
          </a:p>
          <a:p>
            <a:pPr lvl="0" algn="just"/>
            <a:r>
              <a:rPr lang="ru-RU" sz="1600" b="1" dirty="0" smtClean="0">
                <a:solidFill>
                  <a:srgbClr val="000000"/>
                </a:solidFill>
                <a:ea typeface="Calibri"/>
                <a:cs typeface="Times New Roman"/>
              </a:rPr>
              <a:t>Рекомендуется:</a:t>
            </a:r>
          </a:p>
          <a:p>
            <a:pPr marL="342900" lvl="0" indent="-342900" algn="just">
              <a:buAutoNum type="arabicPeriod"/>
            </a:pPr>
            <a:r>
              <a:rPr lang="ru-RU" sz="1600" dirty="0" smtClean="0">
                <a:solidFill>
                  <a:srgbClr val="000000"/>
                </a:solidFill>
                <a:ea typeface="Calibri"/>
                <a:cs typeface="Times New Roman"/>
              </a:rPr>
              <a:t>Провести типизацию многоквартирных домов</a:t>
            </a:r>
          </a:p>
          <a:p>
            <a:pPr marL="342900" lvl="0" indent="-342900" algn="just">
              <a:buAutoNum type="arabicPeriod"/>
            </a:pPr>
            <a:r>
              <a:rPr lang="ru-RU" sz="1600" dirty="0" smtClean="0">
                <a:solidFill>
                  <a:srgbClr val="000000"/>
                </a:solidFill>
                <a:ea typeface="Calibri"/>
                <a:cs typeface="Times New Roman"/>
              </a:rPr>
              <a:t>Определить типовые </a:t>
            </a:r>
            <a:r>
              <a:rPr lang="ru-RU" sz="1600" dirty="0" err="1" smtClean="0">
                <a:solidFill>
                  <a:srgbClr val="000000"/>
                </a:solidFill>
                <a:ea typeface="Calibri"/>
                <a:cs typeface="Times New Roman"/>
              </a:rPr>
              <a:t>энергоэффективные</a:t>
            </a:r>
            <a:r>
              <a:rPr lang="ru-RU" sz="1600" dirty="0" smtClean="0">
                <a:solidFill>
                  <a:srgbClr val="000000"/>
                </a:solidFill>
                <a:ea typeface="Calibri"/>
                <a:cs typeface="Times New Roman"/>
              </a:rPr>
              <a:t> технические решения для каждой группы домов</a:t>
            </a:r>
          </a:p>
          <a:p>
            <a:pPr marL="342900" lvl="0" indent="-342900" algn="just">
              <a:buAutoNum type="arabicPeriod"/>
            </a:pPr>
            <a:r>
              <a:rPr lang="ru-RU" sz="1600" dirty="0" smtClean="0">
                <a:solidFill>
                  <a:srgbClr val="000000"/>
                </a:solidFill>
                <a:ea typeface="Calibri"/>
                <a:cs typeface="Times New Roman"/>
              </a:rPr>
              <a:t>Утвердить единую техническую политику</a:t>
            </a:r>
          </a:p>
          <a:p>
            <a:pPr marL="342900" lvl="0" indent="-342900" algn="just">
              <a:buAutoNum type="arabicPeriod"/>
            </a:pPr>
            <a:r>
              <a:rPr lang="ru-RU" sz="1600" dirty="0" smtClean="0">
                <a:solidFill>
                  <a:srgbClr val="000000"/>
                </a:solidFill>
                <a:ea typeface="Calibri"/>
                <a:cs typeface="Times New Roman"/>
              </a:rPr>
              <a:t>Организовать обследование многоквартирных домов с учетом необходимости сбора данных о наличии и возможности установки энергосберегающего оборудования</a:t>
            </a:r>
          </a:p>
          <a:p>
            <a:pPr marL="342900" indent="-342900" algn="just">
              <a:buFontTx/>
              <a:buAutoNum type="arabicPeriod"/>
            </a:pPr>
            <a:r>
              <a:rPr lang="ru-RU" sz="1600" dirty="0" smtClean="0">
                <a:solidFill>
                  <a:srgbClr val="000000"/>
                </a:solidFill>
                <a:ea typeface="Calibri"/>
                <a:cs typeface="Times New Roman"/>
              </a:rPr>
              <a:t>Определить </a:t>
            </a:r>
            <a:r>
              <a:rPr lang="ru-RU" sz="1600" dirty="0">
                <a:solidFill>
                  <a:srgbClr val="000000"/>
                </a:solidFill>
                <a:ea typeface="Calibri"/>
                <a:cs typeface="Times New Roman"/>
              </a:rPr>
              <a:t>в конкурсной </a:t>
            </a:r>
            <a:r>
              <a:rPr lang="ru-RU" sz="1600" dirty="0" smtClean="0">
                <a:solidFill>
                  <a:srgbClr val="000000"/>
                </a:solidFill>
                <a:ea typeface="Calibri"/>
                <a:cs typeface="Times New Roman"/>
              </a:rPr>
              <a:t>документации требования </a:t>
            </a:r>
            <a:r>
              <a:rPr lang="ru-RU" sz="1600" dirty="0">
                <a:solidFill>
                  <a:srgbClr val="000000"/>
                </a:solidFill>
                <a:ea typeface="Calibri"/>
                <a:cs typeface="Times New Roman"/>
              </a:rPr>
              <a:t>к проектным и монтажным организациям </a:t>
            </a:r>
            <a:r>
              <a:rPr lang="ru-RU" sz="1600" dirty="0" smtClean="0">
                <a:solidFill>
                  <a:srgbClr val="000000"/>
                </a:solidFill>
                <a:ea typeface="Calibri"/>
                <a:cs typeface="Times New Roman"/>
              </a:rPr>
              <a:t>по использованию энергосберегающего оборудования</a:t>
            </a:r>
          </a:p>
        </p:txBody>
      </p:sp>
    </p:spTree>
    <p:extLst>
      <p:ext uri="{BB962C8B-B14F-4D97-AF65-F5344CB8AC3E}">
        <p14:creationId xmlns:p14="http://schemas.microsoft.com/office/powerpoint/2010/main" val="40103738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20979" y="2291933"/>
            <a:ext cx="6063001" cy="1077218"/>
          </a:xfrm>
          <a:prstGeom prst="rect">
            <a:avLst/>
          </a:prstGeom>
          <a:noFill/>
        </p:spPr>
        <p:txBody>
          <a:bodyPr wrap="square" lIns="0" tIns="0" rIns="0" bIns="0" rtlCol="0">
            <a:spAutoFit/>
          </a:bodyPr>
          <a:lstStyle/>
          <a:p>
            <a:pPr algn="just"/>
            <a:r>
              <a:rPr lang="ru-RU" sz="1400" dirty="0" smtClean="0">
                <a:solidFill>
                  <a:srgbClr val="000000"/>
                </a:solidFill>
              </a:rPr>
              <a:t>ЭСКО могут привлекаться на выполнение </a:t>
            </a:r>
            <a:r>
              <a:rPr lang="ru-RU" sz="1400" dirty="0" err="1" smtClean="0">
                <a:solidFill>
                  <a:srgbClr val="000000"/>
                </a:solidFill>
              </a:rPr>
              <a:t>быстроокупаемых</a:t>
            </a:r>
            <a:r>
              <a:rPr lang="ru-RU" sz="1400" dirty="0" smtClean="0">
                <a:solidFill>
                  <a:srgbClr val="000000"/>
                </a:solidFill>
              </a:rPr>
              <a:t> работ для легкодоступных объектов с высокой собираемостью платежей. Необходимо учитывать интересы </a:t>
            </a:r>
            <a:r>
              <a:rPr lang="ru-RU" sz="1400" dirty="0" err="1" smtClean="0">
                <a:solidFill>
                  <a:srgbClr val="000000"/>
                </a:solidFill>
              </a:rPr>
              <a:t>энергосервисных</a:t>
            </a:r>
            <a:r>
              <a:rPr lang="ru-RU" sz="1400" dirty="0" smtClean="0">
                <a:solidFill>
                  <a:srgbClr val="000000"/>
                </a:solidFill>
              </a:rPr>
              <a:t> компаний при формировании нормативной базы </a:t>
            </a:r>
            <a:r>
              <a:rPr lang="ru-RU" sz="1400" dirty="0" err="1" smtClean="0">
                <a:solidFill>
                  <a:srgbClr val="000000"/>
                </a:solidFill>
              </a:rPr>
              <a:t>энергосервиса</a:t>
            </a:r>
            <a:r>
              <a:rPr lang="ru-RU" sz="1400" dirty="0" smtClean="0">
                <a:solidFill>
                  <a:srgbClr val="000000"/>
                </a:solidFill>
              </a:rPr>
              <a:t>, схем работы</a:t>
            </a:r>
          </a:p>
        </p:txBody>
      </p:sp>
      <p:sp>
        <p:nvSpPr>
          <p:cNvPr id="7" name="Прямоугольник 6"/>
          <p:cNvSpPr/>
          <p:nvPr/>
        </p:nvSpPr>
        <p:spPr>
          <a:xfrm>
            <a:off x="99059" y="1162086"/>
            <a:ext cx="2529841" cy="876300"/>
          </a:xfrm>
          <a:prstGeom prst="rect">
            <a:avLst/>
          </a:prstGeom>
          <a:solidFill>
            <a:schemeClr val="accent1"/>
          </a:solidFill>
          <a:ln w="9525">
            <a:solidFill>
              <a:srgbClr val="E60A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prstClr val="white"/>
                </a:solidFill>
              </a:rPr>
              <a:t>Бюджетные средства, в </a:t>
            </a:r>
            <a:r>
              <a:rPr lang="ru-RU" sz="1600" dirty="0" err="1" smtClean="0">
                <a:solidFill>
                  <a:prstClr val="white"/>
                </a:solidFill>
              </a:rPr>
              <a:t>т.ч</a:t>
            </a:r>
            <a:r>
              <a:rPr lang="ru-RU" sz="1600" dirty="0" smtClean="0">
                <a:solidFill>
                  <a:prstClr val="white"/>
                </a:solidFill>
              </a:rPr>
              <a:t>. из Фонда ЖКХ</a:t>
            </a:r>
          </a:p>
        </p:txBody>
      </p:sp>
      <p:sp>
        <p:nvSpPr>
          <p:cNvPr id="11" name="Прямоугольник 10"/>
          <p:cNvSpPr/>
          <p:nvPr/>
        </p:nvSpPr>
        <p:spPr>
          <a:xfrm>
            <a:off x="99060" y="4769961"/>
            <a:ext cx="2529841" cy="876300"/>
          </a:xfrm>
          <a:prstGeom prst="rect">
            <a:avLst/>
          </a:prstGeom>
          <a:solidFill>
            <a:schemeClr val="accent1"/>
          </a:solidFill>
          <a:ln w="9525">
            <a:solidFill>
              <a:srgbClr val="E60A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err="1" smtClean="0">
                <a:solidFill>
                  <a:prstClr val="white"/>
                </a:solidFill>
              </a:rPr>
              <a:t>Доп.взносы</a:t>
            </a:r>
            <a:r>
              <a:rPr lang="ru-RU" sz="1600" dirty="0" smtClean="0">
                <a:solidFill>
                  <a:prstClr val="white"/>
                </a:solidFill>
              </a:rPr>
              <a:t> жителей</a:t>
            </a:r>
            <a:endParaRPr lang="ru-RU" sz="1600" dirty="0" err="1" smtClean="0">
              <a:solidFill>
                <a:prstClr val="white"/>
              </a:solidFill>
            </a:endParaRPr>
          </a:p>
        </p:txBody>
      </p:sp>
      <p:sp>
        <p:nvSpPr>
          <p:cNvPr id="12" name="Прямоугольник 11"/>
          <p:cNvSpPr/>
          <p:nvPr/>
        </p:nvSpPr>
        <p:spPr>
          <a:xfrm>
            <a:off x="99059" y="2392392"/>
            <a:ext cx="2529841" cy="876300"/>
          </a:xfrm>
          <a:prstGeom prst="rect">
            <a:avLst/>
          </a:prstGeom>
          <a:solidFill>
            <a:schemeClr val="accent1"/>
          </a:solidFill>
          <a:ln w="9525">
            <a:solidFill>
              <a:srgbClr val="E60A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prstClr val="white"/>
                </a:solidFill>
              </a:rPr>
              <a:t>Средства </a:t>
            </a:r>
            <a:r>
              <a:rPr lang="ru-RU" sz="1600" dirty="0" err="1" smtClean="0">
                <a:solidFill>
                  <a:prstClr val="white"/>
                </a:solidFill>
              </a:rPr>
              <a:t>энергосервисных</a:t>
            </a:r>
            <a:r>
              <a:rPr lang="ru-RU" sz="1600" dirty="0" smtClean="0">
                <a:solidFill>
                  <a:prstClr val="white"/>
                </a:solidFill>
              </a:rPr>
              <a:t> компаний</a:t>
            </a:r>
            <a:endParaRPr lang="ru-RU" sz="1600" dirty="0" err="1" smtClean="0">
              <a:solidFill>
                <a:prstClr val="white"/>
              </a:solidFill>
            </a:endParaRPr>
          </a:p>
        </p:txBody>
      </p:sp>
      <p:sp>
        <p:nvSpPr>
          <p:cNvPr id="13" name="TextBox 12"/>
          <p:cNvSpPr txBox="1"/>
          <p:nvPr/>
        </p:nvSpPr>
        <p:spPr>
          <a:xfrm>
            <a:off x="2920977" y="4992667"/>
            <a:ext cx="6063003" cy="430887"/>
          </a:xfrm>
          <a:prstGeom prst="rect">
            <a:avLst/>
          </a:prstGeom>
          <a:noFill/>
        </p:spPr>
        <p:txBody>
          <a:bodyPr wrap="square" lIns="0" tIns="0" rIns="0" bIns="0" rtlCol="0">
            <a:spAutoFit/>
          </a:bodyPr>
          <a:lstStyle>
            <a:defPPr>
              <a:defRPr lang="en-US"/>
            </a:defPPr>
            <a:lvl1pPr>
              <a:defRPr sz="1400"/>
            </a:lvl1pPr>
          </a:lstStyle>
          <a:p>
            <a:pPr algn="just"/>
            <a:r>
              <a:rPr lang="ru-RU" dirty="0" smtClean="0">
                <a:solidFill>
                  <a:srgbClr val="000000"/>
                </a:solidFill>
              </a:rPr>
              <a:t>Пока доступны в единичных случаях. Необходимо проводить агитацию </a:t>
            </a:r>
            <a:r>
              <a:rPr lang="ru-RU" dirty="0">
                <a:solidFill>
                  <a:srgbClr val="000000"/>
                </a:solidFill>
              </a:rPr>
              <a:t>жителей, собирающих взносы на </a:t>
            </a:r>
            <a:r>
              <a:rPr lang="ru-RU" dirty="0" err="1" smtClean="0">
                <a:solidFill>
                  <a:srgbClr val="000000"/>
                </a:solidFill>
              </a:rPr>
              <a:t>спец.счетах</a:t>
            </a:r>
            <a:endParaRPr lang="ru-RU" dirty="0">
              <a:solidFill>
                <a:srgbClr val="000000"/>
              </a:solidFill>
            </a:endParaRPr>
          </a:p>
        </p:txBody>
      </p:sp>
      <p:sp>
        <p:nvSpPr>
          <p:cNvPr id="14" name="TextBox 13"/>
          <p:cNvSpPr txBox="1"/>
          <p:nvPr/>
        </p:nvSpPr>
        <p:spPr>
          <a:xfrm>
            <a:off x="2920980" y="3502886"/>
            <a:ext cx="6063001" cy="1077218"/>
          </a:xfrm>
          <a:prstGeom prst="rect">
            <a:avLst/>
          </a:prstGeom>
          <a:noFill/>
        </p:spPr>
        <p:txBody>
          <a:bodyPr wrap="square" lIns="0" tIns="0" rIns="0" bIns="0" rtlCol="0">
            <a:spAutoFit/>
          </a:bodyPr>
          <a:lstStyle/>
          <a:p>
            <a:pPr algn="just"/>
            <a:r>
              <a:rPr lang="ru-RU" sz="1400" dirty="0" smtClean="0">
                <a:solidFill>
                  <a:srgbClr val="000000"/>
                </a:solidFill>
              </a:rPr>
              <a:t>Теплоснабжающие организации могут привлекаться в случае реализации проектов по ликвидации ЦТП и переходу к ИТП, модернизации основных фондов. Необходимо увязывать программу капремонта в части установки ИТП со схемами теплоснабжения населенных пунктов</a:t>
            </a:r>
          </a:p>
        </p:txBody>
      </p:sp>
      <p:sp>
        <p:nvSpPr>
          <p:cNvPr id="10" name="Прямоугольник 9"/>
          <p:cNvSpPr/>
          <p:nvPr/>
        </p:nvSpPr>
        <p:spPr>
          <a:xfrm>
            <a:off x="99060" y="3603345"/>
            <a:ext cx="2529841" cy="876300"/>
          </a:xfrm>
          <a:prstGeom prst="rect">
            <a:avLst/>
          </a:prstGeom>
          <a:solidFill>
            <a:schemeClr val="accent1"/>
          </a:solidFill>
          <a:ln w="9525">
            <a:solidFill>
              <a:srgbClr val="E60A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dirty="0" smtClean="0">
                <a:solidFill>
                  <a:prstClr val="white"/>
                </a:solidFill>
              </a:rPr>
              <a:t>Средства теплоснабжающих компаний</a:t>
            </a:r>
            <a:endParaRPr lang="ru-RU" sz="1600" dirty="0" err="1" smtClean="0">
              <a:solidFill>
                <a:prstClr val="white"/>
              </a:solidFill>
            </a:endParaRPr>
          </a:p>
        </p:txBody>
      </p:sp>
      <p:sp>
        <p:nvSpPr>
          <p:cNvPr id="2" name="TextBox 1"/>
          <p:cNvSpPr txBox="1"/>
          <p:nvPr/>
        </p:nvSpPr>
        <p:spPr>
          <a:xfrm>
            <a:off x="2920978" y="1061627"/>
            <a:ext cx="6063002" cy="1077218"/>
          </a:xfrm>
          <a:prstGeom prst="rect">
            <a:avLst/>
          </a:prstGeom>
          <a:noFill/>
        </p:spPr>
        <p:txBody>
          <a:bodyPr wrap="square" lIns="0" tIns="0" rIns="0" bIns="0" rtlCol="0">
            <a:spAutoFit/>
          </a:bodyPr>
          <a:lstStyle>
            <a:defPPr>
              <a:defRPr lang="en-US"/>
            </a:defPPr>
            <a:lvl1pPr>
              <a:defRPr sz="1400"/>
            </a:lvl1pPr>
          </a:lstStyle>
          <a:p>
            <a:pPr algn="just"/>
            <a:r>
              <a:rPr lang="ru-RU" dirty="0" smtClean="0"/>
              <a:t>Необходимо провести актуализацию предельных цен на работы, чтобы в них были учтены </a:t>
            </a:r>
            <a:r>
              <a:rPr lang="ru-RU" dirty="0" err="1" smtClean="0"/>
              <a:t>энергоэффективные</a:t>
            </a:r>
            <a:r>
              <a:rPr lang="ru-RU" dirty="0" smtClean="0"/>
              <a:t> мероприятия. Бюджетная поддержка может быть увеличена при обосновании эффективности вложения средств (экономия на оплате энергоресурсов, снижение субсидий на оплату ЖКХ)</a:t>
            </a:r>
            <a:endParaRPr lang="ru-RU" dirty="0"/>
          </a:p>
        </p:txBody>
      </p:sp>
      <p:sp>
        <p:nvSpPr>
          <p:cNvPr id="6" name="Прямоугольник 5"/>
          <p:cNvSpPr/>
          <p:nvPr/>
        </p:nvSpPr>
        <p:spPr>
          <a:xfrm>
            <a:off x="99060" y="160886"/>
            <a:ext cx="8810478" cy="682238"/>
          </a:xfrm>
          <a:prstGeom prst="rect">
            <a:avLst/>
          </a:prstGeom>
        </p:spPr>
        <p:txBody>
          <a:bodyPr lIns="0" tIns="0" rIns="0" bIns="0">
            <a:noAutofit/>
          </a:bodyPr>
          <a:lstStyle/>
          <a:p>
            <a:pPr>
              <a:lnSpc>
                <a:spcPts val="2304"/>
              </a:lnSpc>
            </a:pPr>
            <a:r>
              <a:rPr lang="ru-RU" sz="2000" kern="0" dirty="0">
                <a:solidFill>
                  <a:prstClr val="black"/>
                </a:solidFill>
              </a:rPr>
              <a:t>Стимулирование и поддержка потенциальных участников мероприятий по повышению </a:t>
            </a:r>
            <a:r>
              <a:rPr lang="ru-RU" sz="2000" kern="0" dirty="0" err="1">
                <a:solidFill>
                  <a:prstClr val="black"/>
                </a:solidFill>
              </a:rPr>
              <a:t>энергоэффективности</a:t>
            </a:r>
            <a:endParaRPr lang="ru-RU" sz="2000" kern="0" dirty="0">
              <a:solidFill>
                <a:prstClr val="black"/>
              </a:solidFill>
            </a:endParaRPr>
          </a:p>
        </p:txBody>
      </p:sp>
    </p:spTree>
    <p:extLst>
      <p:ext uri="{BB962C8B-B14F-4D97-AF65-F5344CB8AC3E}">
        <p14:creationId xmlns:p14="http://schemas.microsoft.com/office/powerpoint/2010/main" val="33746110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85262" y="1291382"/>
            <a:ext cx="8467970" cy="3970318"/>
          </a:xfrm>
          <a:prstGeom prst="rect">
            <a:avLst/>
          </a:prstGeom>
        </p:spPr>
        <p:txBody>
          <a:bodyPr wrap="square">
            <a:spAutoFit/>
          </a:bodyPr>
          <a:lstStyle/>
          <a:p>
            <a:pPr lvl="0" algn="just">
              <a:spcAft>
                <a:spcPts val="0"/>
              </a:spcAft>
            </a:pPr>
            <a:r>
              <a:rPr lang="ru-RU" sz="1400" b="1" dirty="0" smtClean="0">
                <a:latin typeface="Verdana" panose="020B0604030504040204" pitchFamily="34" charset="0"/>
                <a:ea typeface="Verdana" panose="020B0604030504040204" pitchFamily="34" charset="0"/>
                <a:cs typeface="Verdana" panose="020B0604030504040204" pitchFamily="34" charset="0"/>
              </a:rPr>
              <a:t>Предложения:</a:t>
            </a:r>
          </a:p>
          <a:p>
            <a:pPr marL="285750" lvl="0" indent="-285750" algn="just">
              <a:spcAft>
                <a:spcPts val="0"/>
              </a:spcAft>
              <a:buClr>
                <a:schemeClr val="accent1"/>
              </a:buClr>
              <a:buFont typeface="Wingdings" panose="05000000000000000000" pitchFamily="2" charset="2"/>
              <a:buChar char="q"/>
            </a:pPr>
            <a:r>
              <a:rPr lang="ru-RU" sz="1400" dirty="0" smtClean="0">
                <a:latin typeface="Verdana" panose="020B0604030504040204" pitchFamily="34" charset="0"/>
                <a:ea typeface="Verdana" panose="020B0604030504040204" pitchFamily="34" charset="0"/>
                <a:cs typeface="Verdana" panose="020B0604030504040204" pitchFamily="34" charset="0"/>
              </a:rPr>
              <a:t>В рамках созданного ресурса </a:t>
            </a:r>
            <a:r>
              <a:rPr lang="ru-RU" sz="1400" b="1" dirty="0" err="1" smtClean="0">
                <a:latin typeface="Verdana" panose="020B0604030504040204" pitchFamily="34" charset="0"/>
                <a:ea typeface="Verdana" panose="020B0604030504040204" pitchFamily="34" charset="0"/>
                <a:cs typeface="Verdana" panose="020B0604030504040204" pitchFamily="34" charset="0"/>
              </a:rPr>
              <a:t>банкжкх.рф</a:t>
            </a:r>
            <a:r>
              <a:rPr lang="ru-RU" sz="1400" dirty="0">
                <a:latin typeface="Verdana" panose="020B0604030504040204" pitchFamily="34" charset="0"/>
                <a:ea typeface="Verdana" panose="020B0604030504040204" pitchFamily="34" charset="0"/>
                <a:cs typeface="Verdana" panose="020B0604030504040204" pitchFamily="34" charset="0"/>
              </a:rPr>
              <a:t> </a:t>
            </a:r>
            <a:r>
              <a:rPr lang="ru-RU" sz="1400" dirty="0" smtClean="0">
                <a:latin typeface="Verdana" panose="020B0604030504040204" pitchFamily="34" charset="0"/>
                <a:ea typeface="Verdana" panose="020B0604030504040204" pitchFamily="34" charset="0"/>
                <a:cs typeface="Verdana" panose="020B0604030504040204" pitchFamily="34" charset="0"/>
              </a:rPr>
              <a:t>выделить раздел для собственников с перечнем </a:t>
            </a:r>
            <a:r>
              <a:rPr lang="ru-RU" sz="1400" dirty="0" err="1" smtClean="0">
                <a:latin typeface="Verdana" panose="020B0604030504040204" pitchFamily="34" charset="0"/>
                <a:ea typeface="Verdana" panose="020B0604030504040204" pitchFamily="34" charset="0"/>
                <a:cs typeface="Verdana" panose="020B0604030504040204" pitchFamily="34" charset="0"/>
              </a:rPr>
              <a:t>энергоэффективных</a:t>
            </a:r>
            <a:r>
              <a:rPr lang="ru-RU" sz="1400" dirty="0" smtClean="0">
                <a:latin typeface="Verdana" panose="020B0604030504040204" pitchFamily="34" charset="0"/>
                <a:ea typeface="Verdana" panose="020B0604030504040204" pitchFamily="34" charset="0"/>
                <a:cs typeface="Verdana" panose="020B0604030504040204" pitchFamily="34" charset="0"/>
              </a:rPr>
              <a:t> мероприятий при капитальном ремонте, с расчетом ТЭО</a:t>
            </a:r>
          </a:p>
          <a:p>
            <a:pPr marL="285750" lvl="0" indent="-285750" algn="just">
              <a:spcAft>
                <a:spcPts val="0"/>
              </a:spcAft>
              <a:buClr>
                <a:schemeClr val="accent1"/>
              </a:buClr>
              <a:buFont typeface="Wingdings" panose="05000000000000000000" pitchFamily="2" charset="2"/>
              <a:buChar char="q"/>
            </a:pPr>
            <a:r>
              <a:rPr lang="ru-RU" sz="1400" dirty="0" smtClean="0">
                <a:latin typeface="Verdana" panose="020B0604030504040204" pitchFamily="34" charset="0"/>
                <a:ea typeface="Verdana" panose="020B0604030504040204" pitchFamily="34" charset="0"/>
                <a:cs typeface="Verdana" panose="020B0604030504040204" pitchFamily="34" charset="0"/>
              </a:rPr>
              <a:t>Информировать собственников о том, какие </a:t>
            </a:r>
            <a:r>
              <a:rPr lang="ru-RU" sz="1400" dirty="0" err="1" smtClean="0">
                <a:latin typeface="Verdana" panose="020B0604030504040204" pitchFamily="34" charset="0"/>
                <a:ea typeface="Verdana" panose="020B0604030504040204" pitchFamily="34" charset="0"/>
                <a:cs typeface="Verdana" panose="020B0604030504040204" pitchFamily="34" charset="0"/>
              </a:rPr>
              <a:t>энергоэффективные</a:t>
            </a:r>
            <a:r>
              <a:rPr lang="ru-RU" sz="1400" dirty="0" smtClean="0">
                <a:latin typeface="Verdana" panose="020B0604030504040204" pitchFamily="34" charset="0"/>
                <a:ea typeface="Verdana" panose="020B0604030504040204" pitchFamily="34" charset="0"/>
                <a:cs typeface="Verdana" panose="020B0604030504040204" pitchFamily="34" charset="0"/>
              </a:rPr>
              <a:t> технические решения могут быть применены в их домах с учетом проведенных обследований</a:t>
            </a:r>
          </a:p>
          <a:p>
            <a:pPr marL="285750" lvl="0" indent="-285750" algn="just">
              <a:spcAft>
                <a:spcPts val="0"/>
              </a:spcAft>
              <a:buClr>
                <a:schemeClr val="accent1"/>
              </a:buClr>
              <a:buFont typeface="Wingdings" panose="05000000000000000000" pitchFamily="2" charset="2"/>
              <a:buChar char="q"/>
            </a:pPr>
            <a:r>
              <a:rPr lang="ru-RU" sz="1400" dirty="0" smtClean="0">
                <a:latin typeface="Verdana" panose="020B0604030504040204" pitchFamily="34" charset="0"/>
                <a:ea typeface="Verdana" panose="020B0604030504040204" pitchFamily="34" charset="0"/>
                <a:cs typeface="Verdana" panose="020B0604030504040204" pitchFamily="34" charset="0"/>
              </a:rPr>
              <a:t>Привлечь </a:t>
            </a:r>
            <a:r>
              <a:rPr lang="ru-RU" sz="1400" dirty="0" err="1" smtClean="0">
                <a:latin typeface="Verdana" panose="020B0604030504040204" pitchFamily="34" charset="0"/>
                <a:ea typeface="Verdana" panose="020B0604030504040204" pitchFamily="34" charset="0"/>
                <a:cs typeface="Verdana" panose="020B0604030504040204" pitchFamily="34" charset="0"/>
              </a:rPr>
              <a:t>энергосервисные</a:t>
            </a:r>
            <a:r>
              <a:rPr lang="ru-RU" sz="1400" dirty="0" smtClean="0">
                <a:latin typeface="Verdana" panose="020B0604030504040204" pitchFamily="34" charset="0"/>
                <a:ea typeface="Verdana" panose="020B0604030504040204" pitchFamily="34" charset="0"/>
                <a:cs typeface="Verdana" panose="020B0604030504040204" pitchFamily="34" charset="0"/>
              </a:rPr>
              <a:t> компании для формирования совместных предложений о проведении капитального ремонта и заключении </a:t>
            </a:r>
            <a:r>
              <a:rPr lang="ru-RU" sz="1400" dirty="0" err="1" smtClean="0">
                <a:latin typeface="Verdana" panose="020B0604030504040204" pitchFamily="34" charset="0"/>
                <a:ea typeface="Verdana" panose="020B0604030504040204" pitchFamily="34" charset="0"/>
                <a:cs typeface="Verdana" panose="020B0604030504040204" pitchFamily="34" charset="0"/>
              </a:rPr>
              <a:t>энергосервисных</a:t>
            </a:r>
            <a:r>
              <a:rPr lang="ru-RU" sz="1400" dirty="0" smtClean="0">
                <a:latin typeface="Verdana" panose="020B0604030504040204" pitchFamily="34" charset="0"/>
                <a:ea typeface="Verdana" panose="020B0604030504040204" pitchFamily="34" charset="0"/>
                <a:cs typeface="Verdana" panose="020B0604030504040204" pitchFamily="34" charset="0"/>
              </a:rPr>
              <a:t> контрактов (по тем видам работ, которые не вошли в ремонт)</a:t>
            </a:r>
          </a:p>
          <a:p>
            <a:pPr lvl="0" algn="just">
              <a:spcAft>
                <a:spcPts val="0"/>
              </a:spcAft>
            </a:pPr>
            <a:endParaRPr lang="ru-RU" sz="1400" dirty="0" smtClean="0">
              <a:latin typeface="Verdana" panose="020B0604030504040204" pitchFamily="34" charset="0"/>
              <a:ea typeface="Verdana" panose="020B0604030504040204" pitchFamily="34" charset="0"/>
              <a:cs typeface="Verdana" panose="020B0604030504040204" pitchFamily="34" charset="0"/>
            </a:endParaRPr>
          </a:p>
          <a:p>
            <a:pPr lvl="0" algn="just">
              <a:spcAft>
                <a:spcPts val="0"/>
              </a:spcAft>
            </a:pPr>
            <a:r>
              <a:rPr lang="ru-RU" sz="1400" dirty="0" smtClean="0">
                <a:latin typeface="Verdana" panose="020B0604030504040204" pitchFamily="34" charset="0"/>
                <a:ea typeface="Verdana" panose="020B0604030504040204" pitchFamily="34" charset="0"/>
                <a:cs typeface="Verdana" panose="020B0604030504040204" pitchFamily="34" charset="0"/>
              </a:rPr>
              <a:t>В качестве основных </a:t>
            </a:r>
            <a:r>
              <a:rPr lang="ru-RU" sz="1400" dirty="0" err="1" smtClean="0">
                <a:latin typeface="Verdana" panose="020B0604030504040204" pitchFamily="34" charset="0"/>
                <a:ea typeface="Verdana" panose="020B0604030504040204" pitchFamily="34" charset="0"/>
                <a:cs typeface="Verdana" panose="020B0604030504040204" pitchFamily="34" charset="0"/>
              </a:rPr>
              <a:t>энергоэффективных</a:t>
            </a:r>
            <a:r>
              <a:rPr lang="ru-RU" sz="1400" dirty="0" smtClean="0">
                <a:latin typeface="Verdana" panose="020B0604030504040204" pitchFamily="34" charset="0"/>
                <a:ea typeface="Verdana" panose="020B0604030504040204" pitchFamily="34" charset="0"/>
                <a:cs typeface="Verdana" panose="020B0604030504040204" pitchFamily="34" charset="0"/>
              </a:rPr>
              <a:t> мероприятий могут быть использованы мероприятия, утвержденные </a:t>
            </a:r>
            <a:r>
              <a:rPr lang="ru-RU" sz="1400" b="1" dirty="0" smtClean="0">
                <a:latin typeface="Verdana" panose="020B0604030504040204" pitchFamily="34" charset="0"/>
                <a:ea typeface="Verdana" panose="020B0604030504040204" pitchFamily="34" charset="0"/>
                <a:cs typeface="Verdana" panose="020B0604030504040204" pitchFamily="34" charset="0"/>
              </a:rPr>
              <a:t>Приказом Минрегионразвития №394 </a:t>
            </a:r>
            <a:r>
              <a:rPr lang="ru-RU" sz="1400" dirty="0">
                <a:latin typeface="Verdana" panose="020B0604030504040204" pitchFamily="34" charset="0"/>
                <a:ea typeface="Verdana" panose="020B0604030504040204" pitchFamily="34" charset="0"/>
                <a:cs typeface="Verdana" panose="020B0604030504040204" pitchFamily="34" charset="0"/>
              </a:rPr>
              <a:t>"Об утверждении Примерной формы перечня мероприятий для многоквартирного дома </a:t>
            </a:r>
            <a:r>
              <a:rPr lang="ru-RU" sz="1400" dirty="0" smtClean="0">
                <a:latin typeface="Verdana" panose="020B0604030504040204" pitchFamily="34" charset="0"/>
                <a:ea typeface="Verdana" panose="020B0604030504040204" pitchFamily="34" charset="0"/>
                <a:cs typeface="Verdana" panose="020B0604030504040204" pitchFamily="34" charset="0"/>
              </a:rPr>
              <a:t>… проведение </a:t>
            </a:r>
            <a:r>
              <a:rPr lang="ru-RU" sz="1400" dirty="0">
                <a:latin typeface="Verdana" panose="020B0604030504040204" pitchFamily="34" charset="0"/>
                <a:ea typeface="Verdana" panose="020B0604030504040204" pitchFamily="34" charset="0"/>
                <a:cs typeface="Verdana" panose="020B0604030504040204" pitchFamily="34" charset="0"/>
              </a:rPr>
              <a:t>которых в большей степени способствует энергосбережению и повышению эффективности использования энергетических ресурсов» </a:t>
            </a:r>
            <a:r>
              <a:rPr lang="ru-RU" sz="1400" dirty="0" smtClean="0">
                <a:latin typeface="Verdana" panose="020B0604030504040204" pitchFamily="34" charset="0"/>
                <a:ea typeface="Verdana" panose="020B0604030504040204" pitchFamily="34" charset="0"/>
                <a:cs typeface="Verdana" panose="020B0604030504040204" pitchFamily="34" charset="0"/>
              </a:rPr>
              <a:t>и </a:t>
            </a:r>
            <a:r>
              <a:rPr lang="ru-RU" sz="1400" b="1" dirty="0">
                <a:latin typeface="Verdana" panose="020B0604030504040204" pitchFamily="34" charset="0"/>
                <a:ea typeface="Verdana" panose="020B0604030504040204" pitchFamily="34" charset="0"/>
                <a:cs typeface="Verdana" panose="020B0604030504040204" pitchFamily="34" charset="0"/>
              </a:rPr>
              <a:t>Приказом </a:t>
            </a:r>
            <a:r>
              <a:rPr lang="ru-RU" sz="1400" b="1" dirty="0" smtClean="0">
                <a:latin typeface="Verdana" panose="020B0604030504040204" pitchFamily="34" charset="0"/>
                <a:ea typeface="Verdana" panose="020B0604030504040204" pitchFamily="34" charset="0"/>
                <a:cs typeface="Verdana" panose="020B0604030504040204" pitchFamily="34" charset="0"/>
              </a:rPr>
              <a:t>Минстроя №653/</a:t>
            </a:r>
            <a:r>
              <a:rPr lang="ru-RU" sz="1400" b="1" dirty="0" err="1" smtClean="0">
                <a:latin typeface="Verdana" panose="020B0604030504040204" pitchFamily="34" charset="0"/>
                <a:ea typeface="Verdana" panose="020B0604030504040204" pitchFamily="34" charset="0"/>
                <a:cs typeface="Verdana" panose="020B0604030504040204" pitchFamily="34" charset="0"/>
              </a:rPr>
              <a:t>пр</a:t>
            </a:r>
            <a:r>
              <a:rPr lang="ru-RU" sz="1400" b="1" dirty="0" smtClean="0">
                <a:latin typeface="Verdana" panose="020B0604030504040204" pitchFamily="34" charset="0"/>
                <a:ea typeface="Verdana" panose="020B0604030504040204" pitchFamily="34" charset="0"/>
                <a:cs typeface="Verdana" panose="020B0604030504040204" pitchFamily="34" charset="0"/>
              </a:rPr>
              <a:t> </a:t>
            </a:r>
            <a:r>
              <a:rPr lang="ru-RU" sz="1400" dirty="0" smtClean="0">
                <a:latin typeface="Verdana" panose="020B0604030504040204" pitchFamily="34" charset="0"/>
                <a:ea typeface="Verdana" panose="020B0604030504040204" pitchFamily="34" charset="0"/>
                <a:cs typeface="Verdana" panose="020B0604030504040204" pitchFamily="34" charset="0"/>
              </a:rPr>
              <a:t>«Об утверждении методических рекомендаций по реализации проектов и мероприятий по энергосбережению и повышению энергетической эффективности при капитальном ремонте…»</a:t>
            </a:r>
            <a:endParaRPr lang="ru-RU" sz="1400" b="1" dirty="0" smtClean="0">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sp>
        <p:nvSpPr>
          <p:cNvPr id="6" name="Прямоугольник 5"/>
          <p:cNvSpPr/>
          <p:nvPr/>
        </p:nvSpPr>
        <p:spPr>
          <a:xfrm>
            <a:off x="347784" y="208504"/>
            <a:ext cx="8569570" cy="646331"/>
          </a:xfrm>
          <a:prstGeom prst="rect">
            <a:avLst/>
          </a:prstGeom>
        </p:spPr>
        <p:txBody>
          <a:bodyPr wrap="square">
            <a:spAutoFit/>
          </a:bodyPr>
          <a:lstStyle/>
          <a:p>
            <a:pPr lvl="0"/>
            <a:r>
              <a:rPr lang="ru-RU" dirty="0">
                <a:solidFill>
                  <a:srgbClr val="000000"/>
                </a:solidFill>
                <a:ea typeface="Calibri"/>
                <a:cs typeface="Times New Roman"/>
              </a:rPr>
              <a:t>Просвещение собственников жилья в сфере повышения энергетической эффективности</a:t>
            </a:r>
          </a:p>
        </p:txBody>
      </p:sp>
    </p:spTree>
    <p:extLst>
      <p:ext uri="{BB962C8B-B14F-4D97-AF65-F5344CB8AC3E}">
        <p14:creationId xmlns:p14="http://schemas.microsoft.com/office/powerpoint/2010/main" val="37456063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a:spLocks noGrp="1"/>
          </p:cNvSpPr>
          <p:nvPr>
            <p:ph type="title"/>
          </p:nvPr>
        </p:nvSpPr>
        <p:spPr>
          <a:xfrm>
            <a:off x="402474" y="62518"/>
            <a:ext cx="7735686" cy="936000"/>
          </a:xfrm>
          <a:noFill/>
          <a:ln w="9525">
            <a:noFill/>
            <a:miter lim="800000"/>
            <a:headEnd/>
            <a:tailEnd/>
          </a:ln>
        </p:spPr>
        <p:txBody>
          <a:bodyPr anchor="ctr"/>
          <a:lstStyle/>
          <a:p>
            <a:r>
              <a:rPr lang="ru-RU" sz="2400" dirty="0">
                <a:latin typeface="+mn-lt"/>
                <a:ea typeface="+mn-ea"/>
                <a:cs typeface="+mn-cs"/>
              </a:rPr>
              <a:t>Снижение расходов на оплату ЖКУ</a:t>
            </a:r>
          </a:p>
        </p:txBody>
      </p:sp>
      <p:graphicFrame>
        <p:nvGraphicFramePr>
          <p:cNvPr id="4" name="Диаграмма 3"/>
          <p:cNvGraphicFramePr/>
          <p:nvPr>
            <p:extLst>
              <p:ext uri="{D42A27DB-BD31-4B8C-83A1-F6EECF244321}">
                <p14:modId xmlns:p14="http://schemas.microsoft.com/office/powerpoint/2010/main" val="2636724752"/>
              </p:ext>
            </p:extLst>
          </p:nvPr>
        </p:nvGraphicFramePr>
        <p:xfrm>
          <a:off x="472526" y="1001044"/>
          <a:ext cx="8139459" cy="3569769"/>
        </p:xfrm>
        <a:graphic>
          <a:graphicData uri="http://schemas.openxmlformats.org/drawingml/2006/chart">
            <c:chart xmlns:c="http://schemas.openxmlformats.org/drawingml/2006/chart" xmlns:r="http://schemas.openxmlformats.org/officeDocument/2006/relationships" r:id="rId2"/>
          </a:graphicData>
        </a:graphic>
      </p:graphicFrame>
      <p:sp>
        <p:nvSpPr>
          <p:cNvPr id="2" name="Прямоугольник 1"/>
          <p:cNvSpPr/>
          <p:nvPr/>
        </p:nvSpPr>
        <p:spPr>
          <a:xfrm>
            <a:off x="157943" y="4612483"/>
            <a:ext cx="8986057" cy="1477328"/>
          </a:xfrm>
          <a:prstGeom prst="rect">
            <a:avLst/>
          </a:prstGeom>
        </p:spPr>
        <p:txBody>
          <a:bodyPr wrap="square">
            <a:spAutoFit/>
          </a:bodyPr>
          <a:lstStyle/>
          <a:p>
            <a:r>
              <a:rPr lang="ru-RU" dirty="0" smtClean="0">
                <a:solidFill>
                  <a:prstClr val="black"/>
                </a:solidFill>
              </a:rPr>
              <a:t>Установка </a:t>
            </a:r>
            <a:r>
              <a:rPr lang="ru-RU" dirty="0">
                <a:solidFill>
                  <a:prstClr val="black"/>
                </a:solidFill>
              </a:rPr>
              <a:t>при капитальном ремонте комплекса энергосберегающего оборудования позволяет снизить платежи жителей на ЖКУ в среднем 105 руб./</a:t>
            </a:r>
            <a:r>
              <a:rPr lang="ru-RU" dirty="0" err="1">
                <a:solidFill>
                  <a:prstClr val="black"/>
                </a:solidFill>
              </a:rPr>
              <a:t>кв.м</a:t>
            </a:r>
            <a:r>
              <a:rPr lang="ru-RU" dirty="0">
                <a:solidFill>
                  <a:prstClr val="black"/>
                </a:solidFill>
              </a:rPr>
              <a:t>. площади или на 5300 </a:t>
            </a:r>
            <a:r>
              <a:rPr lang="ru-RU" dirty="0" err="1">
                <a:solidFill>
                  <a:prstClr val="black"/>
                </a:solidFill>
              </a:rPr>
              <a:t>тыс.руб</a:t>
            </a:r>
            <a:r>
              <a:rPr lang="ru-RU" dirty="0">
                <a:solidFill>
                  <a:prstClr val="black"/>
                </a:solidFill>
              </a:rPr>
              <a:t>. за год (для 2-комнатной квартиры), что позволит покрыть уплачиваемые взносы на капитальный ремонт в среднем на 175%.</a:t>
            </a:r>
          </a:p>
        </p:txBody>
      </p:sp>
    </p:spTree>
    <p:extLst>
      <p:ext uri="{BB962C8B-B14F-4D97-AF65-F5344CB8AC3E}">
        <p14:creationId xmlns:p14="http://schemas.microsoft.com/office/powerpoint/2010/main" val="40223750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39552" y="814820"/>
            <a:ext cx="6135013" cy="707886"/>
          </a:xfrm>
          <a:prstGeom prst="rect">
            <a:avLst/>
          </a:prstGeom>
        </p:spPr>
        <p:txBody>
          <a:bodyPr wrap="none">
            <a:spAutoFit/>
          </a:bodyPr>
          <a:lstStyle/>
          <a:p>
            <a:r>
              <a:rPr lang="ru-RU" altLang="ru-RU" sz="4000" dirty="0" smtClean="0">
                <a:solidFill>
                  <a:srgbClr val="FFFFFF"/>
                </a:solidFill>
              </a:rPr>
              <a:t>Спасибо </a:t>
            </a:r>
            <a:r>
              <a:rPr lang="ru-RU" altLang="ru-RU" sz="4000" dirty="0">
                <a:solidFill>
                  <a:srgbClr val="FFFFFF"/>
                </a:solidFill>
              </a:rPr>
              <a:t>за </a:t>
            </a:r>
            <a:r>
              <a:rPr lang="ru-RU" altLang="ru-RU" sz="4000" dirty="0" smtClean="0">
                <a:solidFill>
                  <a:srgbClr val="FFFFFF"/>
                </a:solidFill>
              </a:rPr>
              <a:t>внимание</a:t>
            </a:r>
            <a:endParaRPr lang="ru-RU" sz="4000" dirty="0">
              <a:solidFill>
                <a:srgbClr val="FFFFFF"/>
              </a:solidFill>
            </a:endParaRPr>
          </a:p>
        </p:txBody>
      </p:sp>
      <p:sp>
        <p:nvSpPr>
          <p:cNvPr id="2" name="Прямоугольник 1"/>
          <p:cNvSpPr/>
          <p:nvPr/>
        </p:nvSpPr>
        <p:spPr>
          <a:xfrm>
            <a:off x="611560" y="1700808"/>
            <a:ext cx="7920880" cy="3139321"/>
          </a:xfrm>
          <a:prstGeom prst="rect">
            <a:avLst/>
          </a:prstGeom>
        </p:spPr>
        <p:txBody>
          <a:bodyPr wrap="square">
            <a:spAutoFit/>
          </a:bodyPr>
          <a:lstStyle/>
          <a:p>
            <a:r>
              <a:rPr lang="ru-RU" b="1" dirty="0">
                <a:solidFill>
                  <a:schemeClr val="bg1"/>
                </a:solidFill>
              </a:rPr>
              <a:t>Адрес центрального офиса</a:t>
            </a:r>
            <a:r>
              <a:rPr lang="en-US" b="1" dirty="0">
                <a:solidFill>
                  <a:schemeClr val="bg1"/>
                </a:solidFill>
              </a:rPr>
              <a:t> </a:t>
            </a:r>
            <a:r>
              <a:rPr lang="ru-RU" b="1" dirty="0">
                <a:solidFill>
                  <a:schemeClr val="bg1"/>
                </a:solidFill>
              </a:rPr>
              <a:t>в России:</a:t>
            </a:r>
          </a:p>
          <a:p>
            <a:r>
              <a:rPr lang="ru-RU" dirty="0">
                <a:solidFill>
                  <a:schemeClr val="bg1"/>
                </a:solidFill>
              </a:rPr>
              <a:t>143581, Московская </a:t>
            </a:r>
            <a:r>
              <a:rPr lang="ru-RU" dirty="0" err="1">
                <a:solidFill>
                  <a:schemeClr val="bg1"/>
                </a:solidFill>
              </a:rPr>
              <a:t>обл</a:t>
            </a:r>
            <a:r>
              <a:rPr lang="ru-RU" dirty="0">
                <a:solidFill>
                  <a:schemeClr val="bg1"/>
                </a:solidFill>
              </a:rPr>
              <a:t>, Истринский р-он,</a:t>
            </a:r>
            <a:r>
              <a:rPr lang="en-US" dirty="0">
                <a:solidFill>
                  <a:schemeClr val="bg1"/>
                </a:solidFill>
              </a:rPr>
              <a:t> </a:t>
            </a:r>
            <a:endParaRPr lang="ru-RU" dirty="0">
              <a:solidFill>
                <a:schemeClr val="bg1"/>
              </a:solidFill>
            </a:endParaRPr>
          </a:p>
          <a:p>
            <a:r>
              <a:rPr lang="ru-RU" dirty="0">
                <a:solidFill>
                  <a:schemeClr val="bg1"/>
                </a:solidFill>
              </a:rPr>
              <a:t>с./пос. Павло-Слободское, д</a:t>
            </a:r>
            <a:r>
              <a:rPr lang="ru-RU" dirty="0" smtClean="0">
                <a:solidFill>
                  <a:schemeClr val="bg1"/>
                </a:solidFill>
              </a:rPr>
              <a:t>. Лешково</a:t>
            </a:r>
            <a:r>
              <a:rPr lang="ru-RU" dirty="0">
                <a:solidFill>
                  <a:schemeClr val="bg1"/>
                </a:solidFill>
              </a:rPr>
              <a:t>, 217 </a:t>
            </a:r>
            <a:br>
              <a:rPr lang="ru-RU" dirty="0">
                <a:solidFill>
                  <a:schemeClr val="bg1"/>
                </a:solidFill>
              </a:rPr>
            </a:br>
            <a:r>
              <a:rPr lang="ru-RU" dirty="0">
                <a:solidFill>
                  <a:schemeClr val="bg1"/>
                </a:solidFill>
              </a:rPr>
              <a:t>Телефон: </a:t>
            </a:r>
            <a:r>
              <a:rPr lang="en-US" b="1" dirty="0">
                <a:solidFill>
                  <a:schemeClr val="bg1"/>
                </a:solidFill>
              </a:rPr>
              <a:t>+7 </a:t>
            </a:r>
            <a:r>
              <a:rPr lang="ru-RU" b="1" dirty="0">
                <a:solidFill>
                  <a:schemeClr val="bg1"/>
                </a:solidFill>
              </a:rPr>
              <a:t>(495) 792 57 57</a:t>
            </a:r>
            <a:r>
              <a:rPr lang="ru-RU" dirty="0">
                <a:solidFill>
                  <a:schemeClr val="bg1"/>
                </a:solidFill>
              </a:rPr>
              <a:t/>
            </a:r>
            <a:br>
              <a:rPr lang="ru-RU" dirty="0">
                <a:solidFill>
                  <a:schemeClr val="bg1"/>
                </a:solidFill>
              </a:rPr>
            </a:br>
            <a:r>
              <a:rPr lang="ru-RU" dirty="0">
                <a:solidFill>
                  <a:schemeClr val="bg1"/>
                </a:solidFill>
              </a:rPr>
              <a:t>Сайт</a:t>
            </a:r>
            <a:r>
              <a:rPr lang="ru-RU" dirty="0" smtClean="0">
                <a:solidFill>
                  <a:schemeClr val="bg1"/>
                </a:solidFill>
              </a:rPr>
              <a:t>: </a:t>
            </a:r>
            <a:r>
              <a:rPr lang="en-US" dirty="0" smtClean="0">
                <a:solidFill>
                  <a:schemeClr val="bg1"/>
                </a:solidFill>
              </a:rPr>
              <a:t>www.danfoss.ru</a:t>
            </a:r>
            <a:r>
              <a:rPr lang="ru-RU" dirty="0">
                <a:solidFill>
                  <a:schemeClr val="bg1"/>
                </a:solidFill>
              </a:rPr>
              <a:t>, </a:t>
            </a:r>
            <a:r>
              <a:rPr lang="en-US" dirty="0">
                <a:solidFill>
                  <a:schemeClr val="bg1"/>
                </a:solidFill>
              </a:rPr>
              <a:t>www.</a:t>
            </a:r>
            <a:r>
              <a:rPr lang="ru-RU" dirty="0" err="1">
                <a:solidFill>
                  <a:schemeClr val="bg1"/>
                </a:solidFill>
              </a:rPr>
              <a:t>данфосс.рф</a:t>
            </a:r>
            <a:endParaRPr lang="ru-RU" dirty="0">
              <a:solidFill>
                <a:schemeClr val="bg1"/>
              </a:solidFill>
            </a:endParaRPr>
          </a:p>
          <a:p>
            <a:endParaRPr lang="en-US" dirty="0">
              <a:solidFill>
                <a:schemeClr val="bg1"/>
              </a:solidFill>
              <a:hlinkClick r:id="rId3"/>
            </a:endParaRPr>
          </a:p>
          <a:p>
            <a:endParaRPr lang="en-US" dirty="0">
              <a:solidFill>
                <a:schemeClr val="bg1"/>
              </a:solidFill>
              <a:hlinkClick r:id="rId3"/>
            </a:endParaRPr>
          </a:p>
          <a:p>
            <a:r>
              <a:rPr lang="ru-RU" dirty="0" smtClean="0">
                <a:solidFill>
                  <a:schemeClr val="bg1"/>
                </a:solidFill>
              </a:rPr>
              <a:t>Шапиро Михаил Александрович</a:t>
            </a:r>
          </a:p>
          <a:p>
            <a:r>
              <a:rPr lang="ru-RU" dirty="0" smtClean="0">
                <a:solidFill>
                  <a:schemeClr val="bg1"/>
                </a:solidFill>
              </a:rPr>
              <a:t>Телефон: 8 495 792 57 57 (доб. 1147)</a:t>
            </a:r>
          </a:p>
          <a:p>
            <a:r>
              <a:rPr lang="ru-RU" dirty="0" smtClean="0">
                <a:solidFill>
                  <a:schemeClr val="bg1"/>
                </a:solidFill>
              </a:rPr>
              <a:t>Моб</a:t>
            </a:r>
            <a:r>
              <a:rPr lang="ru-RU" dirty="0">
                <a:solidFill>
                  <a:schemeClr val="bg1"/>
                </a:solidFill>
              </a:rPr>
              <a:t>.: 8 916 248 24 52 </a:t>
            </a:r>
            <a:endParaRPr lang="ru-RU" dirty="0" smtClean="0">
              <a:solidFill>
                <a:schemeClr val="bg1"/>
              </a:solidFill>
            </a:endParaRPr>
          </a:p>
          <a:p>
            <a:r>
              <a:rPr lang="ru-RU" dirty="0" smtClean="0">
                <a:solidFill>
                  <a:schemeClr val="bg1"/>
                </a:solidFill>
              </a:rPr>
              <a:t>Эл.почта</a:t>
            </a:r>
            <a:r>
              <a:rPr lang="ru-RU" dirty="0">
                <a:solidFill>
                  <a:schemeClr val="bg1"/>
                </a:solidFill>
              </a:rPr>
              <a:t>: </a:t>
            </a:r>
            <a:r>
              <a:rPr lang="en-US" dirty="0" smtClean="0">
                <a:solidFill>
                  <a:schemeClr val="bg1"/>
                </a:solidFill>
              </a:rPr>
              <a:t>shapiro@danfoss.com</a:t>
            </a:r>
            <a:endParaRPr lang="ru-RU" dirty="0" smtClean="0">
              <a:solidFill>
                <a:schemeClr val="bg1"/>
              </a:solidFill>
            </a:endParaRPr>
          </a:p>
        </p:txBody>
      </p:sp>
    </p:spTree>
    <p:extLst>
      <p:ext uri="{BB962C8B-B14F-4D97-AF65-F5344CB8AC3E}">
        <p14:creationId xmlns:p14="http://schemas.microsoft.com/office/powerpoint/2010/main" val="3926852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50092" y="1159533"/>
            <a:ext cx="8659446" cy="4031873"/>
          </a:xfrm>
          <a:prstGeom prst="rect">
            <a:avLst/>
          </a:prstGeom>
        </p:spPr>
        <p:txBody>
          <a:bodyPr wrap="square">
            <a:spAutoFit/>
          </a:bodyPr>
          <a:lstStyle/>
          <a:p>
            <a:pPr algn="just">
              <a:spcAft>
                <a:spcPts val="0"/>
              </a:spcAft>
            </a:pPr>
            <a:r>
              <a:rPr lang="ru-RU" sz="1600" b="1" dirty="0" smtClean="0">
                <a:ea typeface="Calibri"/>
                <a:cs typeface="Times New Roman"/>
              </a:rPr>
              <a:t>Для проведения </a:t>
            </a:r>
            <a:r>
              <a:rPr lang="ru-RU" sz="1600" b="1" dirty="0" err="1" smtClean="0">
                <a:ea typeface="Calibri"/>
                <a:cs typeface="Times New Roman"/>
              </a:rPr>
              <a:t>энергоэффективного</a:t>
            </a:r>
            <a:r>
              <a:rPr lang="ru-RU" sz="1600" b="1" dirty="0" smtClean="0">
                <a:ea typeface="Calibri"/>
                <a:cs typeface="Times New Roman"/>
              </a:rPr>
              <a:t> капремонта нужна </a:t>
            </a:r>
            <a:r>
              <a:rPr lang="ru-RU" sz="1600" b="1" dirty="0">
                <a:ea typeface="Calibri"/>
                <a:cs typeface="Times New Roman"/>
              </a:rPr>
              <a:t>работа по нескольким основным направлениям</a:t>
            </a:r>
            <a:r>
              <a:rPr lang="ru-RU" sz="1600" b="1" dirty="0" smtClean="0">
                <a:ea typeface="Calibri"/>
                <a:cs typeface="Times New Roman"/>
              </a:rPr>
              <a:t>:</a:t>
            </a:r>
          </a:p>
          <a:p>
            <a:pPr algn="just">
              <a:spcAft>
                <a:spcPts val="0"/>
              </a:spcAft>
            </a:pPr>
            <a:endParaRPr lang="ru-RU" sz="1600" b="1" dirty="0">
              <a:latin typeface="Calibri"/>
              <a:ea typeface="Calibri"/>
              <a:cs typeface="Times New Roman"/>
            </a:endParaRPr>
          </a:p>
          <a:p>
            <a:pPr marL="342900" lvl="0" indent="-342900" algn="just">
              <a:spcAft>
                <a:spcPts val="0"/>
              </a:spcAft>
              <a:buFont typeface="+mj-lt"/>
              <a:buAutoNum type="arabicPeriod"/>
            </a:pPr>
            <a:r>
              <a:rPr lang="ru-RU" sz="1600" dirty="0">
                <a:ea typeface="Calibri"/>
                <a:cs typeface="Times New Roman"/>
              </a:rPr>
              <a:t>Согласование и синхронизация нормативных и правовых полей энергосбережения и капитального ремонта</a:t>
            </a:r>
            <a:r>
              <a:rPr lang="ru-RU" sz="1600" dirty="0" smtClean="0">
                <a:ea typeface="Calibri"/>
                <a:cs typeface="Times New Roman"/>
              </a:rPr>
              <a:t>.</a:t>
            </a:r>
          </a:p>
          <a:p>
            <a:pPr marL="342900" lvl="0" indent="-342900" algn="just">
              <a:spcAft>
                <a:spcPts val="0"/>
              </a:spcAft>
              <a:buFont typeface="+mj-lt"/>
              <a:buAutoNum type="arabicPeriod"/>
            </a:pPr>
            <a:endParaRPr lang="ru-RU" sz="1600" dirty="0">
              <a:latin typeface="Calibri"/>
              <a:ea typeface="Calibri"/>
              <a:cs typeface="Times New Roman"/>
            </a:endParaRPr>
          </a:p>
          <a:p>
            <a:pPr marL="342900" lvl="0" indent="-342900" algn="just">
              <a:spcAft>
                <a:spcPts val="0"/>
              </a:spcAft>
              <a:buFont typeface="+mj-lt"/>
              <a:buAutoNum type="arabicPeriod"/>
            </a:pPr>
            <a:r>
              <a:rPr lang="ru-RU" sz="1600" dirty="0">
                <a:ea typeface="Calibri"/>
                <a:cs typeface="Times New Roman"/>
              </a:rPr>
              <a:t>Региональные операторы должны обладать определенным уровнем компетентности для организации работ по капремонту, связанных с достижением более высокого уровня </a:t>
            </a:r>
            <a:r>
              <a:rPr lang="ru-RU" sz="1600" dirty="0" err="1" smtClean="0">
                <a:ea typeface="Calibri"/>
                <a:cs typeface="Times New Roman"/>
              </a:rPr>
              <a:t>энергоэффективности</a:t>
            </a:r>
            <a:endParaRPr lang="ru-RU" sz="1600" dirty="0" smtClean="0">
              <a:ea typeface="Calibri"/>
              <a:cs typeface="Times New Roman"/>
            </a:endParaRPr>
          </a:p>
          <a:p>
            <a:pPr marL="342900" lvl="0" indent="-342900" algn="just">
              <a:spcAft>
                <a:spcPts val="0"/>
              </a:spcAft>
              <a:buFont typeface="+mj-lt"/>
              <a:buAutoNum type="arabicPeriod"/>
            </a:pPr>
            <a:endParaRPr lang="ru-RU" sz="1600" dirty="0">
              <a:latin typeface="Calibri"/>
              <a:ea typeface="Calibri"/>
              <a:cs typeface="Times New Roman"/>
            </a:endParaRPr>
          </a:p>
          <a:p>
            <a:pPr marL="342900" lvl="0" indent="-342900" algn="just">
              <a:spcAft>
                <a:spcPts val="0"/>
              </a:spcAft>
              <a:buFont typeface="+mj-lt"/>
              <a:buAutoNum type="arabicPeriod"/>
            </a:pPr>
            <a:r>
              <a:rPr lang="ru-RU" sz="1600" dirty="0">
                <a:ea typeface="Calibri"/>
                <a:cs typeface="Times New Roman"/>
              </a:rPr>
              <a:t>Нужны различные формы стимулирования и поддержки потенциальных участников мероприятий по повышению </a:t>
            </a:r>
            <a:r>
              <a:rPr lang="ru-RU" sz="1600" dirty="0" err="1">
                <a:ea typeface="Calibri"/>
                <a:cs typeface="Times New Roman"/>
              </a:rPr>
              <a:t>энергоэффективности</a:t>
            </a:r>
            <a:r>
              <a:rPr lang="ru-RU" sz="1600" dirty="0">
                <a:ea typeface="Calibri"/>
                <a:cs typeface="Times New Roman"/>
              </a:rPr>
              <a:t>: финансовые, организационные, </a:t>
            </a:r>
            <a:r>
              <a:rPr lang="ru-RU" sz="1600" dirty="0" smtClean="0">
                <a:ea typeface="Calibri"/>
                <a:cs typeface="Times New Roman"/>
              </a:rPr>
              <a:t>методические</a:t>
            </a:r>
          </a:p>
          <a:p>
            <a:pPr marL="342900" lvl="0" indent="-342900" algn="just">
              <a:spcAft>
                <a:spcPts val="0"/>
              </a:spcAft>
              <a:buFont typeface="+mj-lt"/>
              <a:buAutoNum type="arabicPeriod"/>
            </a:pPr>
            <a:endParaRPr lang="ru-RU" sz="1600" dirty="0">
              <a:latin typeface="Calibri"/>
              <a:ea typeface="Calibri"/>
              <a:cs typeface="Times New Roman"/>
            </a:endParaRPr>
          </a:p>
          <a:p>
            <a:pPr marL="342900" lvl="0" indent="-342900" algn="just">
              <a:spcAft>
                <a:spcPts val="0"/>
              </a:spcAft>
              <a:buFont typeface="+mj-lt"/>
              <a:buAutoNum type="arabicPeriod"/>
            </a:pPr>
            <a:r>
              <a:rPr lang="ru-RU" sz="1600" dirty="0">
                <a:ea typeface="Calibri"/>
                <a:cs typeface="Times New Roman"/>
              </a:rPr>
              <a:t>Формирование общедоступной базы знаний и просвещение собственников жилья в сфере повышения энергетической эффективности.</a:t>
            </a:r>
            <a:endParaRPr lang="ru-RU" sz="1600" dirty="0">
              <a:effectLst/>
              <a:latin typeface="Calibri"/>
              <a:ea typeface="Calibri"/>
              <a:cs typeface="Times New Roman"/>
            </a:endParaRPr>
          </a:p>
        </p:txBody>
      </p:sp>
    </p:spTree>
    <p:extLst>
      <p:ext uri="{BB962C8B-B14F-4D97-AF65-F5344CB8AC3E}">
        <p14:creationId xmlns:p14="http://schemas.microsoft.com/office/powerpoint/2010/main" val="2954839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3"/>
          <p:cNvSpPr>
            <a:spLocks noChangeArrowheads="1"/>
          </p:cNvSpPr>
          <p:nvPr/>
        </p:nvSpPr>
        <p:spPr bwMode="auto">
          <a:xfrm>
            <a:off x="341964" y="1124744"/>
            <a:ext cx="8388064"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charset="0"/>
              <a:buChar char="•"/>
              <a:defRPr sz="3200">
                <a:solidFill>
                  <a:schemeClr val="tx1"/>
                </a:solidFill>
                <a:latin typeface="Verdana" pitchFamily="34" charset="0"/>
              </a:defRPr>
            </a:lvl1pPr>
            <a:lvl2pPr marL="742950" indent="-285750">
              <a:spcBef>
                <a:spcPct val="20000"/>
              </a:spcBef>
              <a:buFont typeface="Arial" charset="0"/>
              <a:buChar char="–"/>
              <a:defRPr sz="2800">
                <a:solidFill>
                  <a:schemeClr val="tx1"/>
                </a:solidFill>
                <a:latin typeface="Verdana" pitchFamily="34" charset="0"/>
              </a:defRPr>
            </a:lvl2pPr>
            <a:lvl3pPr marL="1143000" indent="-228600">
              <a:spcBef>
                <a:spcPct val="20000"/>
              </a:spcBef>
              <a:buFont typeface="Arial" charset="0"/>
              <a:buChar char="•"/>
              <a:defRPr sz="2400">
                <a:solidFill>
                  <a:schemeClr val="tx1"/>
                </a:solidFill>
                <a:latin typeface="Verdana" pitchFamily="34" charset="0"/>
              </a:defRPr>
            </a:lvl3pPr>
            <a:lvl4pPr marL="1600200" indent="-228600">
              <a:spcBef>
                <a:spcPct val="20000"/>
              </a:spcBef>
              <a:buFont typeface="Arial" charset="0"/>
              <a:buChar char="–"/>
              <a:defRPr sz="2000">
                <a:solidFill>
                  <a:schemeClr val="tx1"/>
                </a:solidFill>
                <a:latin typeface="Verdana" pitchFamily="34" charset="0"/>
              </a:defRPr>
            </a:lvl4pPr>
            <a:lvl5pPr marL="2057400" indent="-228600">
              <a:spcBef>
                <a:spcPct val="20000"/>
              </a:spcBef>
              <a:buFont typeface="Arial" charset="0"/>
              <a:buChar char="»"/>
              <a:defRPr sz="2000">
                <a:solidFill>
                  <a:schemeClr val="tx1"/>
                </a:solidFill>
                <a:latin typeface="Verdana"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Verdana"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Verdana"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Verdana"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Verdana" pitchFamily="34" charset="0"/>
              </a:defRPr>
            </a:lvl9pPr>
          </a:lstStyle>
          <a:p>
            <a:pPr fontAlgn="base">
              <a:spcBef>
                <a:spcPts val="0"/>
              </a:spcBef>
              <a:buFontTx/>
              <a:buNone/>
              <a:defRPr/>
            </a:pPr>
            <a:r>
              <a:rPr lang="ru-RU" altLang="ru-RU" sz="1400" b="1" dirty="0" smtClean="0">
                <a:solidFill>
                  <a:prstClr val="black"/>
                </a:solidFill>
                <a:latin typeface="+mj-lt"/>
                <a:cs typeface="Arial" charset="0"/>
              </a:rPr>
              <a:t>Обязательные виды работ, установленные ЖК РФ (ст.166)</a:t>
            </a:r>
            <a:endParaRPr lang="ru-RU" altLang="ru-RU" sz="1400" b="1" u="sng" dirty="0" smtClean="0">
              <a:solidFill>
                <a:prstClr val="black"/>
              </a:solidFill>
              <a:latin typeface="+mj-lt"/>
              <a:cs typeface="Arial" charset="0"/>
            </a:endParaRPr>
          </a:p>
          <a:p>
            <a:pPr marL="449263" fontAlgn="base">
              <a:spcBef>
                <a:spcPts val="0"/>
              </a:spcBef>
              <a:buFontTx/>
              <a:buNone/>
              <a:defRPr/>
            </a:pPr>
            <a:r>
              <a:rPr lang="ru-RU" altLang="ru-RU" sz="1400" dirty="0" smtClean="0">
                <a:solidFill>
                  <a:prstClr val="black"/>
                </a:solidFill>
                <a:latin typeface="+mj-lt"/>
                <a:cs typeface="Arial" charset="0"/>
              </a:rPr>
              <a:t>1) </a:t>
            </a:r>
            <a:r>
              <a:rPr lang="ru-RU" altLang="ru-RU" sz="1400" b="1" dirty="0" smtClean="0">
                <a:solidFill>
                  <a:prstClr val="black"/>
                </a:solidFill>
                <a:latin typeface="+mj-lt"/>
                <a:cs typeface="Arial" charset="0"/>
              </a:rPr>
              <a:t>ремонт внутридомовых инженерных систем </a:t>
            </a:r>
            <a:r>
              <a:rPr lang="ru-RU" altLang="ru-RU" sz="1400" dirty="0" smtClean="0">
                <a:solidFill>
                  <a:prstClr val="black"/>
                </a:solidFill>
                <a:latin typeface="+mj-lt"/>
                <a:cs typeface="Arial" charset="0"/>
              </a:rPr>
              <a:t>электро-, </a:t>
            </a:r>
            <a:r>
              <a:rPr lang="ru-RU" altLang="ru-RU" sz="1400" b="1" dirty="0" smtClean="0">
                <a:solidFill>
                  <a:prstClr val="black"/>
                </a:solidFill>
                <a:latin typeface="+mj-lt"/>
                <a:cs typeface="Arial" charset="0"/>
              </a:rPr>
              <a:t>тепло-</a:t>
            </a:r>
            <a:r>
              <a:rPr lang="ru-RU" altLang="ru-RU" sz="1400" dirty="0" smtClean="0">
                <a:solidFill>
                  <a:prstClr val="black"/>
                </a:solidFill>
                <a:latin typeface="+mj-lt"/>
                <a:cs typeface="Arial" charset="0"/>
              </a:rPr>
              <a:t>, газо-, водоснабжения, водоотведения;</a:t>
            </a:r>
          </a:p>
          <a:p>
            <a:pPr marL="449263" fontAlgn="base">
              <a:spcBef>
                <a:spcPts val="0"/>
              </a:spcBef>
              <a:buFontTx/>
              <a:buNone/>
              <a:defRPr/>
            </a:pPr>
            <a:r>
              <a:rPr lang="ru-RU" altLang="ru-RU" sz="1400" dirty="0" smtClean="0">
                <a:solidFill>
                  <a:prstClr val="black"/>
                </a:solidFill>
                <a:latin typeface="+mj-lt"/>
                <a:cs typeface="Arial" charset="0"/>
              </a:rPr>
              <a:t>2) ремонт или замену лифтового оборудования, признанного непригодным для эксплуатации, ремонт лифтовых шахт;</a:t>
            </a:r>
          </a:p>
          <a:p>
            <a:pPr marL="449263" fontAlgn="base">
              <a:spcBef>
                <a:spcPts val="0"/>
              </a:spcBef>
              <a:buFontTx/>
              <a:buNone/>
              <a:defRPr/>
            </a:pPr>
            <a:r>
              <a:rPr lang="ru-RU" altLang="ru-RU" sz="1400" dirty="0" smtClean="0">
                <a:solidFill>
                  <a:prstClr val="black"/>
                </a:solidFill>
                <a:latin typeface="+mj-lt"/>
                <a:cs typeface="Arial" charset="0"/>
              </a:rPr>
              <a:t>3) ремонт крыши;</a:t>
            </a:r>
          </a:p>
          <a:p>
            <a:pPr marL="449263" fontAlgn="base">
              <a:spcBef>
                <a:spcPts val="0"/>
              </a:spcBef>
              <a:buFontTx/>
              <a:buNone/>
              <a:defRPr/>
            </a:pPr>
            <a:r>
              <a:rPr lang="ru-RU" altLang="ru-RU" sz="1400" dirty="0" smtClean="0">
                <a:solidFill>
                  <a:prstClr val="black"/>
                </a:solidFill>
                <a:latin typeface="+mj-lt"/>
                <a:cs typeface="Arial" charset="0"/>
              </a:rPr>
              <a:t>4) ремонт подвальных помещений, относящихся к общему имуществу в многоквартирном доме;</a:t>
            </a:r>
          </a:p>
          <a:p>
            <a:pPr marL="449263" fontAlgn="base">
              <a:spcBef>
                <a:spcPts val="0"/>
              </a:spcBef>
              <a:buFontTx/>
              <a:buNone/>
              <a:defRPr/>
            </a:pPr>
            <a:r>
              <a:rPr lang="ru-RU" altLang="ru-RU" sz="1400" dirty="0" smtClean="0">
                <a:solidFill>
                  <a:prstClr val="black"/>
                </a:solidFill>
                <a:latin typeface="+mj-lt"/>
                <a:cs typeface="Arial" charset="0"/>
              </a:rPr>
              <a:t>5) ремонт фасада;</a:t>
            </a:r>
          </a:p>
          <a:p>
            <a:pPr marL="449263" fontAlgn="base">
              <a:spcBef>
                <a:spcPts val="0"/>
              </a:spcBef>
              <a:buFontTx/>
              <a:buNone/>
              <a:defRPr/>
            </a:pPr>
            <a:r>
              <a:rPr lang="ru-RU" altLang="ru-RU" sz="1400" dirty="0" smtClean="0">
                <a:solidFill>
                  <a:prstClr val="black"/>
                </a:solidFill>
                <a:latin typeface="+mj-lt"/>
                <a:cs typeface="Arial" charset="0"/>
              </a:rPr>
              <a:t>6) ремонт фундамента многоквартирного дома.</a:t>
            </a:r>
            <a:endParaRPr lang="ru-RU" altLang="ru-RU" sz="1400" dirty="0">
              <a:solidFill>
                <a:prstClr val="black"/>
              </a:solidFill>
              <a:latin typeface="+mj-lt"/>
              <a:cs typeface="Arial" charset="0"/>
            </a:endParaRPr>
          </a:p>
          <a:p>
            <a:pPr lvl="0" fontAlgn="base">
              <a:spcBef>
                <a:spcPts val="0"/>
              </a:spcBef>
              <a:buNone/>
              <a:defRPr/>
            </a:pPr>
            <a:endParaRPr lang="en-US" sz="1400" dirty="0" smtClean="0">
              <a:solidFill>
                <a:prstClr val="black"/>
              </a:solidFill>
              <a:latin typeface="+mj-lt"/>
              <a:cs typeface="Arial" pitchFamily="34" charset="0"/>
            </a:endParaRPr>
          </a:p>
          <a:p>
            <a:pPr lvl="0" fontAlgn="base">
              <a:spcBef>
                <a:spcPts val="0"/>
              </a:spcBef>
              <a:buNone/>
              <a:defRPr/>
            </a:pPr>
            <a:r>
              <a:rPr lang="ru-RU" sz="1400" dirty="0" smtClean="0">
                <a:solidFill>
                  <a:prstClr val="black"/>
                </a:solidFill>
                <a:latin typeface="+mj-lt"/>
                <a:cs typeface="Arial" pitchFamily="34" charset="0"/>
              </a:rPr>
              <a:t>Перечень </a:t>
            </a:r>
            <a:r>
              <a:rPr lang="ru-RU" sz="1400" b="1" dirty="0">
                <a:solidFill>
                  <a:prstClr val="black"/>
                </a:solidFill>
                <a:latin typeface="+mj-lt"/>
                <a:cs typeface="Arial" pitchFamily="34" charset="0"/>
              </a:rPr>
              <a:t>может быть </a:t>
            </a:r>
            <a:r>
              <a:rPr lang="ru-RU" sz="1400" dirty="0">
                <a:solidFill>
                  <a:prstClr val="black"/>
                </a:solidFill>
                <a:latin typeface="+mj-lt"/>
                <a:cs typeface="Arial" pitchFamily="34" charset="0"/>
              </a:rPr>
              <a:t>дополнен региональным нормативным актом </a:t>
            </a:r>
            <a:r>
              <a:rPr lang="ru-RU" sz="1400" b="1" dirty="0">
                <a:solidFill>
                  <a:prstClr val="black"/>
                </a:solidFill>
                <a:latin typeface="+mj-lt"/>
                <a:cs typeface="Arial" pitchFamily="34" charset="0"/>
              </a:rPr>
              <a:t>в </a:t>
            </a:r>
            <a:r>
              <a:rPr lang="ru-RU" sz="1400" b="1" dirty="0" err="1">
                <a:solidFill>
                  <a:prstClr val="black"/>
                </a:solidFill>
                <a:latin typeface="+mj-lt"/>
                <a:cs typeface="Arial" pitchFamily="34" charset="0"/>
              </a:rPr>
              <a:t>т.ч</a:t>
            </a:r>
            <a:r>
              <a:rPr lang="ru-RU" sz="1400" b="1" dirty="0">
                <a:solidFill>
                  <a:prstClr val="black"/>
                </a:solidFill>
                <a:latin typeface="+mj-lt"/>
                <a:cs typeface="Arial" pitchFamily="34" charset="0"/>
              </a:rPr>
              <a:t>.:</a:t>
            </a:r>
          </a:p>
          <a:p>
            <a:pPr marL="285750" lvl="0" indent="-285750" fontAlgn="base">
              <a:spcBef>
                <a:spcPts val="0"/>
              </a:spcBef>
              <a:buFont typeface="Arial" panose="020B0604020202020204" pitchFamily="34" charset="0"/>
              <a:buChar char="•"/>
              <a:defRPr/>
            </a:pPr>
            <a:r>
              <a:rPr lang="ru-RU" sz="1400" dirty="0">
                <a:solidFill>
                  <a:prstClr val="black"/>
                </a:solidFill>
                <a:latin typeface="+mj-lt"/>
                <a:cs typeface="Arial" pitchFamily="34" charset="0"/>
              </a:rPr>
              <a:t>работами по установке общедомовых приборов учета потребления ресурсов и </a:t>
            </a:r>
            <a:r>
              <a:rPr lang="ru-RU" sz="1400" b="1" dirty="0">
                <a:solidFill>
                  <a:prstClr val="black"/>
                </a:solidFill>
                <a:latin typeface="+mj-lt"/>
                <a:cs typeface="Arial" pitchFamily="34" charset="0"/>
              </a:rPr>
              <a:t>узлов управления и регулирования потребления ресурсов</a:t>
            </a:r>
            <a:r>
              <a:rPr lang="ru-RU" sz="1400" dirty="0">
                <a:solidFill>
                  <a:prstClr val="black"/>
                </a:solidFill>
                <a:latin typeface="+mj-lt"/>
                <a:cs typeface="Arial" pitchFamily="34" charset="0"/>
              </a:rPr>
              <a:t> (тепловой энергии, ГВС, ХВС и т.д.) </a:t>
            </a:r>
          </a:p>
          <a:p>
            <a:pPr marL="285750" lvl="0" indent="-285750" fontAlgn="base">
              <a:spcBef>
                <a:spcPts val="0"/>
              </a:spcBef>
              <a:buFont typeface="Arial" panose="020B0604020202020204" pitchFamily="34" charset="0"/>
              <a:buChar char="•"/>
              <a:defRPr/>
            </a:pPr>
            <a:r>
              <a:rPr lang="ru-RU" sz="1400" dirty="0">
                <a:solidFill>
                  <a:prstClr val="black"/>
                </a:solidFill>
                <a:latin typeface="+mj-lt"/>
                <a:cs typeface="Arial" pitchFamily="34" charset="0"/>
              </a:rPr>
              <a:t>и другими видами работ</a:t>
            </a:r>
            <a:r>
              <a:rPr lang="ru-RU" sz="1400" dirty="0" smtClean="0">
                <a:solidFill>
                  <a:prstClr val="black"/>
                </a:solidFill>
                <a:latin typeface="+mj-lt"/>
                <a:cs typeface="Arial" pitchFamily="34" charset="0"/>
              </a:rPr>
              <a:t>.</a:t>
            </a:r>
          </a:p>
          <a:p>
            <a:pPr marL="285750" lvl="0" indent="-285750" fontAlgn="base">
              <a:spcBef>
                <a:spcPts val="0"/>
              </a:spcBef>
              <a:buFont typeface="Arial" panose="020B0604020202020204" pitchFamily="34" charset="0"/>
              <a:buChar char="•"/>
              <a:defRPr/>
            </a:pPr>
            <a:endParaRPr lang="ru-RU" sz="1400" dirty="0" smtClean="0">
              <a:solidFill>
                <a:prstClr val="black"/>
              </a:solidFill>
              <a:latin typeface="+mj-lt"/>
              <a:cs typeface="Arial" pitchFamily="34" charset="0"/>
            </a:endParaRPr>
          </a:p>
          <a:p>
            <a:pPr marL="285750" lvl="0" indent="-285750" fontAlgn="base">
              <a:spcBef>
                <a:spcPts val="0"/>
              </a:spcBef>
              <a:buFont typeface="Arial" panose="020B0604020202020204" pitchFamily="34" charset="0"/>
              <a:buChar char="•"/>
              <a:defRPr/>
            </a:pPr>
            <a:endParaRPr lang="ru-RU" sz="1400" dirty="0">
              <a:solidFill>
                <a:prstClr val="black"/>
              </a:solidFill>
              <a:latin typeface="+mj-lt"/>
              <a:cs typeface="Arial" pitchFamily="34" charset="0"/>
            </a:endParaRPr>
          </a:p>
          <a:p>
            <a:pPr lvl="0" fontAlgn="base">
              <a:spcBef>
                <a:spcPts val="0"/>
              </a:spcBef>
              <a:buNone/>
              <a:defRPr/>
            </a:pPr>
            <a:r>
              <a:rPr lang="ru-RU" sz="1400" b="1" dirty="0">
                <a:solidFill>
                  <a:prstClr val="black"/>
                </a:solidFill>
                <a:latin typeface="+mj-lt"/>
                <a:cs typeface="Arial" charset="0"/>
              </a:rPr>
              <a:t>ВЫВОД</a:t>
            </a:r>
            <a:r>
              <a:rPr lang="ru-RU" sz="1400" b="1" dirty="0" smtClean="0">
                <a:solidFill>
                  <a:prstClr val="black"/>
                </a:solidFill>
                <a:latin typeface="+mj-lt"/>
                <a:cs typeface="Arial" charset="0"/>
              </a:rPr>
              <a:t>:</a:t>
            </a:r>
          </a:p>
          <a:p>
            <a:pPr lvl="0" fontAlgn="base">
              <a:spcBef>
                <a:spcPts val="0"/>
              </a:spcBef>
              <a:buNone/>
              <a:defRPr/>
            </a:pPr>
            <a:r>
              <a:rPr lang="ru-RU" sz="1400" dirty="0" smtClean="0">
                <a:solidFill>
                  <a:prstClr val="black"/>
                </a:solidFill>
                <a:latin typeface="+mj-lt"/>
                <a:cs typeface="Arial" charset="0"/>
              </a:rPr>
              <a:t>Снижение энергоемкости зданий остается вне пределов обязательных мероприятий и вне сферы ответственности всех, кроме «лица, ответственного за содержание общедомового имущества»</a:t>
            </a:r>
            <a:endParaRPr lang="ru-RU" sz="1400" dirty="0">
              <a:solidFill>
                <a:prstClr val="black"/>
              </a:solidFill>
              <a:latin typeface="+mj-lt"/>
              <a:cs typeface="Arial" charset="0"/>
            </a:endParaRPr>
          </a:p>
        </p:txBody>
      </p:sp>
      <p:sp>
        <p:nvSpPr>
          <p:cNvPr id="7" name="Прямоугольник 6"/>
          <p:cNvSpPr/>
          <p:nvPr/>
        </p:nvSpPr>
        <p:spPr>
          <a:xfrm>
            <a:off x="395536" y="345440"/>
            <a:ext cx="8280920" cy="779304"/>
          </a:xfrm>
          <a:prstGeom prst="rect">
            <a:avLst/>
          </a:prstGeom>
        </p:spPr>
        <p:txBody>
          <a:bodyPr lIns="0" tIns="0" rIns="0" bIns="0">
            <a:noAutofit/>
          </a:bodyPr>
          <a:lstStyle/>
          <a:p>
            <a:pPr marL="0" marR="0" lvl="0" indent="0" defTabSz="914400" eaLnBrk="1" fontAlgn="auto" latinLnBrk="0" hangingPunct="1">
              <a:lnSpc>
                <a:spcPts val="2304"/>
              </a:lnSpc>
              <a:spcBef>
                <a:spcPts val="0"/>
              </a:spcBef>
              <a:spcAft>
                <a:spcPts val="0"/>
              </a:spcAft>
              <a:buClrTx/>
              <a:buSzTx/>
              <a:buFontTx/>
              <a:buNone/>
              <a:tabLst/>
              <a:defRPr/>
            </a:pPr>
            <a:r>
              <a:rPr kumimoji="0" lang="ru" sz="2000" b="0" i="0" u="none" strike="noStrike" kern="0" cap="none" spc="0" normalizeH="0" baseline="0" noProof="0" dirty="0" smtClean="0">
                <a:ln>
                  <a:noFill/>
                </a:ln>
                <a:solidFill>
                  <a:prstClr val="black"/>
                </a:solidFill>
                <a:effectLst/>
                <a:uLnTx/>
                <a:uFillTx/>
              </a:rPr>
              <a:t>Тематика энергосбережения в федеральной нормативно-правовой базе </a:t>
            </a:r>
          </a:p>
        </p:txBody>
      </p:sp>
    </p:spTree>
    <p:extLst>
      <p:ext uri="{BB962C8B-B14F-4D97-AF65-F5344CB8AC3E}">
        <p14:creationId xmlns:p14="http://schemas.microsoft.com/office/powerpoint/2010/main" val="30249697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395536" y="1124744"/>
            <a:ext cx="8607455" cy="2485964"/>
          </a:xfrm>
          <a:prstGeom prst="rect">
            <a:avLst/>
          </a:prstGeom>
        </p:spPr>
        <p:txBody>
          <a:bodyPr lIns="0" tIns="0" rIns="0" bIns="0">
            <a:noAutofit/>
          </a:bodyPr>
          <a:lstStyle/>
          <a:p>
            <a:pPr lvl="0" algn="just"/>
            <a:r>
              <a:rPr lang="ru-RU" sz="1200" b="1" dirty="0">
                <a:solidFill>
                  <a:srgbClr val="FF0000"/>
                </a:solidFill>
              </a:rPr>
              <a:t>Градостроительный Кодекс</a:t>
            </a:r>
          </a:p>
          <a:p>
            <a:pPr lvl="0" algn="just"/>
            <a:r>
              <a:rPr lang="ru-RU" sz="1200" b="1" dirty="0">
                <a:solidFill>
                  <a:srgbClr val="000000"/>
                </a:solidFill>
              </a:rPr>
              <a:t>Капитальный ремонт </a:t>
            </a:r>
            <a:r>
              <a:rPr lang="ru-RU" sz="1200" dirty="0">
                <a:solidFill>
                  <a:srgbClr val="000000"/>
                </a:solidFill>
              </a:rPr>
              <a:t>… - замена и (или) восстановление строительных конструкций объектов капитального строительства или элементов таких конструкций, … , замена и (или) восстановление систем инженерно-технического обеспечения и сетей инженерно-технического обеспечения объектов капитального строительства или их элементов, ….</a:t>
            </a:r>
          </a:p>
          <a:p>
            <a:pPr lvl="0" algn="just"/>
            <a:endParaRPr lang="ru-RU" sz="1200" b="1" dirty="0" smtClean="0">
              <a:solidFill>
                <a:srgbClr val="FF0000"/>
              </a:solidFill>
            </a:endParaRPr>
          </a:p>
          <a:p>
            <a:pPr lvl="0" algn="just"/>
            <a:r>
              <a:rPr lang="ru-RU" sz="1200" b="1" dirty="0" smtClean="0">
                <a:solidFill>
                  <a:srgbClr val="FF0000"/>
                </a:solidFill>
              </a:rPr>
              <a:t>Понятие «капитальный ремонт», отражающее </a:t>
            </a:r>
          </a:p>
          <a:p>
            <a:pPr algn="just"/>
            <a:r>
              <a:rPr lang="ru-RU" sz="1200" b="1" dirty="0" smtClean="0">
                <a:solidFill>
                  <a:srgbClr val="FF0000"/>
                </a:solidFill>
              </a:rPr>
              <a:t>Постановление </a:t>
            </a:r>
            <a:r>
              <a:rPr lang="ru-RU" sz="1200" b="1" dirty="0">
                <a:solidFill>
                  <a:srgbClr val="FF0000"/>
                </a:solidFill>
              </a:rPr>
              <a:t>Госстроя РФ от 27 сентября 2003 г. </a:t>
            </a:r>
            <a:r>
              <a:rPr lang="ru-RU" sz="1200" b="1" dirty="0" smtClean="0">
                <a:solidFill>
                  <a:srgbClr val="FF0000"/>
                </a:solidFill>
              </a:rPr>
              <a:t>№170 «Об </a:t>
            </a:r>
            <a:r>
              <a:rPr lang="ru-RU" sz="1200" b="1" dirty="0">
                <a:solidFill>
                  <a:srgbClr val="FF0000"/>
                </a:solidFill>
              </a:rPr>
              <a:t>утверждении Правил и норм технической эксплуатации жилищного </a:t>
            </a:r>
            <a:r>
              <a:rPr lang="ru-RU" sz="1200" b="1" dirty="0" smtClean="0">
                <a:solidFill>
                  <a:srgbClr val="FF0000"/>
                </a:solidFill>
              </a:rPr>
              <a:t>фонда»</a:t>
            </a:r>
            <a:endParaRPr lang="ru-RU" sz="1200" b="1" dirty="0">
              <a:solidFill>
                <a:srgbClr val="FF0000"/>
              </a:solidFill>
            </a:endParaRPr>
          </a:p>
          <a:p>
            <a:pPr algn="just"/>
            <a:r>
              <a:rPr lang="ru-RU" sz="1200" dirty="0"/>
              <a:t>п.2.4.2</a:t>
            </a:r>
            <a:r>
              <a:rPr lang="ru-RU" sz="1200" dirty="0" smtClean="0"/>
              <a:t>. «при капитальном ремонте следует производить:</a:t>
            </a:r>
          </a:p>
          <a:p>
            <a:pPr marL="285750" indent="-285750" algn="just">
              <a:buFont typeface="Arial" panose="020B0604020202020204" pitchFamily="34" charset="0"/>
              <a:buChar char="•"/>
            </a:pPr>
            <a:r>
              <a:rPr lang="ru-RU" sz="1200" dirty="0" smtClean="0"/>
              <a:t>замену </a:t>
            </a:r>
            <a:r>
              <a:rPr lang="ru-RU" sz="1200" dirty="0"/>
              <a:t>элементов здания и оборудования на более долговечные и </a:t>
            </a:r>
            <a:r>
              <a:rPr lang="ru-RU" sz="1200" dirty="0" smtClean="0"/>
              <a:t>экономичные</a:t>
            </a:r>
          </a:p>
          <a:p>
            <a:pPr marL="285750" indent="-285750" algn="just">
              <a:buFont typeface="Arial" panose="020B0604020202020204" pitchFamily="34" charset="0"/>
              <a:buChar char="•"/>
            </a:pPr>
            <a:r>
              <a:rPr lang="ru-RU" sz="1200" dirty="0" smtClean="0"/>
              <a:t>улучшение </a:t>
            </a:r>
            <a:r>
              <a:rPr lang="ru-RU" sz="1200" dirty="0"/>
              <a:t>эксплуатационных показателей жилфонда;</a:t>
            </a:r>
          </a:p>
          <a:p>
            <a:pPr marL="285750" indent="-285750" algn="just">
              <a:buFont typeface="Arial" panose="020B0604020202020204" pitchFamily="34" charset="0"/>
              <a:buChar char="•"/>
            </a:pPr>
            <a:r>
              <a:rPr lang="ru-RU" sz="1200" dirty="0"/>
              <a:t>осуществление технически возможной и экономически целесообразной </a:t>
            </a:r>
            <a:r>
              <a:rPr lang="ru-RU" sz="1200" dirty="0" smtClean="0"/>
              <a:t>модернизации.»</a:t>
            </a:r>
            <a:endParaRPr lang="ru-RU" sz="1200" b="1" dirty="0" smtClean="0"/>
          </a:p>
          <a:p>
            <a:pPr algn="just"/>
            <a:r>
              <a:rPr lang="ru-RU" sz="1200" b="1" dirty="0" smtClean="0">
                <a:solidFill>
                  <a:srgbClr val="FF0000"/>
                </a:solidFill>
              </a:rPr>
              <a:t>ВСН 58-88 «Положение об организации и проведении реконструкции, ремонта и технического обслуживания зданий…»</a:t>
            </a:r>
            <a:endParaRPr lang="ru-RU" sz="1200" b="1" dirty="0">
              <a:solidFill>
                <a:srgbClr val="FF0000"/>
              </a:solidFill>
            </a:endParaRPr>
          </a:p>
          <a:p>
            <a:pPr marL="285750" indent="-285750" algn="just">
              <a:buFont typeface="Arial" panose="020B0604020202020204" pitchFamily="34" charset="0"/>
              <a:buChar char="•"/>
            </a:pPr>
            <a:r>
              <a:rPr lang="ru-RU" sz="1200" dirty="0" smtClean="0"/>
              <a:t>п.5.1 «при </a:t>
            </a:r>
            <a:r>
              <a:rPr lang="ru-RU" sz="1200" dirty="0"/>
              <a:t>капитальном ремонте может осуществляться экономически целесообразная модернизация здания, в </a:t>
            </a:r>
            <a:r>
              <a:rPr lang="ru-RU" sz="1200" dirty="0" err="1"/>
              <a:t>т.ч</a:t>
            </a:r>
            <a:r>
              <a:rPr lang="ru-RU" sz="1200" dirty="0"/>
              <a:t>., оснащение недостающими видами инженерного </a:t>
            </a:r>
            <a:r>
              <a:rPr lang="ru-RU" sz="1200" dirty="0" smtClean="0"/>
              <a:t>оборудования»</a:t>
            </a:r>
            <a:endParaRPr lang="ru-RU" sz="1200" dirty="0"/>
          </a:p>
        </p:txBody>
      </p:sp>
      <p:sp>
        <p:nvSpPr>
          <p:cNvPr id="7" name="Прямоугольник 6"/>
          <p:cNvSpPr/>
          <p:nvPr/>
        </p:nvSpPr>
        <p:spPr>
          <a:xfrm>
            <a:off x="395536" y="345440"/>
            <a:ext cx="8280920" cy="779304"/>
          </a:xfrm>
          <a:prstGeom prst="rect">
            <a:avLst/>
          </a:prstGeom>
        </p:spPr>
        <p:txBody>
          <a:bodyPr lIns="0" tIns="0" rIns="0" bIns="0">
            <a:noAutofit/>
          </a:bodyPr>
          <a:lstStyle/>
          <a:p>
            <a:pPr marL="0" marR="0" lvl="0" indent="0" defTabSz="914400" eaLnBrk="1" fontAlgn="auto" latinLnBrk="0" hangingPunct="1">
              <a:lnSpc>
                <a:spcPts val="2304"/>
              </a:lnSpc>
              <a:spcBef>
                <a:spcPts val="0"/>
              </a:spcBef>
              <a:spcAft>
                <a:spcPts val="0"/>
              </a:spcAft>
              <a:buClrTx/>
              <a:buSzTx/>
              <a:buFontTx/>
              <a:buNone/>
              <a:tabLst/>
              <a:defRPr/>
            </a:pPr>
            <a:r>
              <a:rPr kumimoji="0" lang="ru" sz="2000" b="0" i="0" u="none" strike="noStrike" kern="0" cap="none" spc="0" normalizeH="0" baseline="0" noProof="0" dirty="0" smtClean="0">
                <a:ln>
                  <a:noFill/>
                </a:ln>
                <a:solidFill>
                  <a:prstClr val="black"/>
                </a:solidFill>
                <a:effectLst/>
                <a:uLnTx/>
                <a:uFillTx/>
              </a:rPr>
              <a:t>Тематика энергосбережения в федеральной нормативно-правовой базе </a:t>
            </a:r>
          </a:p>
        </p:txBody>
      </p:sp>
      <p:sp>
        <p:nvSpPr>
          <p:cNvPr id="2" name="Прямоугольник 1"/>
          <p:cNvSpPr/>
          <p:nvPr/>
        </p:nvSpPr>
        <p:spPr>
          <a:xfrm>
            <a:off x="307996" y="4583060"/>
            <a:ext cx="8696620" cy="1015663"/>
          </a:xfrm>
          <a:prstGeom prst="rect">
            <a:avLst/>
          </a:prstGeom>
        </p:spPr>
        <p:txBody>
          <a:bodyPr wrap="square">
            <a:spAutoFit/>
          </a:bodyPr>
          <a:lstStyle/>
          <a:p>
            <a:pPr lvl="0" algn="just">
              <a:defRPr/>
            </a:pPr>
            <a:r>
              <a:rPr lang="ru-RU" sz="1200" b="1" kern="0" dirty="0" smtClean="0">
                <a:solidFill>
                  <a:prstClr val="black"/>
                </a:solidFill>
              </a:rPr>
              <a:t>ВЫВОД:</a:t>
            </a:r>
          </a:p>
          <a:p>
            <a:pPr lvl="0" algn="just">
              <a:defRPr/>
            </a:pPr>
            <a:r>
              <a:rPr lang="ru-RU" sz="1200" kern="0" dirty="0" smtClean="0">
                <a:solidFill>
                  <a:prstClr val="black"/>
                </a:solidFill>
              </a:rPr>
              <a:t>Термин «капитальный ремонт» в Градостроительном Кодексе не содержит указания на возможность модернизации, тогда как ряд нормативных документов определяет, что при капитальном ремонте может быть проведена экономически целесообразная модернизация. Это противоречие является «анти стимулом» принятия решения о проведении энергоэффективного ремонта в регионах.</a:t>
            </a:r>
          </a:p>
        </p:txBody>
      </p:sp>
    </p:spTree>
    <p:extLst>
      <p:ext uri="{BB962C8B-B14F-4D97-AF65-F5344CB8AC3E}">
        <p14:creationId xmlns:p14="http://schemas.microsoft.com/office/powerpoint/2010/main" val="2333441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359532" y="1278411"/>
            <a:ext cx="8352928" cy="2926265"/>
          </a:xfrm>
          <a:prstGeom prst="rect">
            <a:avLst/>
          </a:prstGeom>
        </p:spPr>
        <p:txBody>
          <a:bodyPr lIns="0" tIns="0" rIns="0" bIns="0">
            <a:noAutofit/>
          </a:bodyPr>
          <a:lstStyle/>
          <a:p>
            <a:pPr lvl="0" algn="just"/>
            <a:r>
              <a:rPr lang="ru-RU" sz="1200" b="1" dirty="0">
                <a:solidFill>
                  <a:srgbClr val="FF0000"/>
                </a:solidFill>
              </a:rPr>
              <a:t>Федеральный закон от 23.11.2009 г. №261-ФЗ «Об энергосбережении и о повышении энергетической эффективности и о внесении изменений в отдельные законодательные акты Российской Федерации»</a:t>
            </a:r>
            <a:endParaRPr lang="ru-RU" sz="1200" dirty="0">
              <a:solidFill>
                <a:prstClr val="black"/>
              </a:solidFill>
            </a:endParaRPr>
          </a:p>
          <a:p>
            <a:pPr marL="285750" lvl="0" indent="-285750" algn="just">
              <a:buFont typeface="Arial" panose="020B0604020202020204" pitchFamily="34" charset="0"/>
              <a:buChar char="•"/>
            </a:pPr>
            <a:r>
              <a:rPr lang="ru-RU" sz="1200" dirty="0">
                <a:solidFill>
                  <a:srgbClr val="000000"/>
                </a:solidFill>
              </a:rPr>
              <a:t>Ст. 11., п. 6. «Не допускается ввод в эксплуатацию зданий … прошедших капитальный ремонт и не соответствующих требованиям энергетической эффективности …»</a:t>
            </a:r>
          </a:p>
          <a:p>
            <a:pPr algn="just"/>
            <a:endParaRPr lang="ru-RU" sz="1200" b="1" dirty="0" smtClean="0">
              <a:solidFill>
                <a:srgbClr val="FF0000"/>
              </a:solidFill>
            </a:endParaRPr>
          </a:p>
          <a:p>
            <a:pPr algn="just"/>
            <a:r>
              <a:rPr lang="ru-RU" sz="1200" b="1" dirty="0" smtClean="0">
                <a:solidFill>
                  <a:srgbClr val="FF0000"/>
                </a:solidFill>
              </a:rPr>
              <a:t>ПП </a:t>
            </a:r>
            <a:r>
              <a:rPr lang="ru-RU" sz="1200" b="1" dirty="0">
                <a:solidFill>
                  <a:srgbClr val="FF0000"/>
                </a:solidFill>
              </a:rPr>
              <a:t>РФ </a:t>
            </a:r>
            <a:r>
              <a:rPr lang="ru-RU" sz="1200" b="1" dirty="0" smtClean="0">
                <a:solidFill>
                  <a:srgbClr val="FF0000"/>
                </a:solidFill>
              </a:rPr>
              <a:t>№ 18 </a:t>
            </a:r>
            <a:r>
              <a:rPr lang="ru-RU" sz="1200" b="1" dirty="0">
                <a:solidFill>
                  <a:srgbClr val="FF0000"/>
                </a:solidFill>
              </a:rPr>
              <a:t>от 25.01.2011 г. </a:t>
            </a:r>
            <a:r>
              <a:rPr lang="ru-RU" sz="1200" b="1" dirty="0" smtClean="0">
                <a:solidFill>
                  <a:srgbClr val="FF0000"/>
                </a:solidFill>
              </a:rPr>
              <a:t>«Об </a:t>
            </a:r>
            <a:r>
              <a:rPr lang="ru-RU" sz="1200" b="1" dirty="0">
                <a:solidFill>
                  <a:srgbClr val="FF0000"/>
                </a:solidFill>
              </a:rPr>
              <a:t>утверждении Правил установления требований энергетической эффективности для зданий, строений, сооружений и требований к правилам определения класса энергетической эффективности многоквартирных </a:t>
            </a:r>
            <a:r>
              <a:rPr lang="ru-RU" sz="1200" b="1" dirty="0" smtClean="0">
                <a:solidFill>
                  <a:srgbClr val="FF0000"/>
                </a:solidFill>
              </a:rPr>
              <a:t>домов»</a:t>
            </a:r>
            <a:endParaRPr lang="ru-RU" sz="1200" dirty="0">
              <a:solidFill>
                <a:srgbClr val="FF0000"/>
              </a:solidFill>
            </a:endParaRPr>
          </a:p>
          <a:p>
            <a:pPr marL="285750" indent="-285750" algn="just">
              <a:buFont typeface="Arial" panose="020B0604020202020204" pitchFamily="34" charset="0"/>
              <a:buChar char="•"/>
            </a:pPr>
            <a:r>
              <a:rPr lang="ru-RU" sz="1200" dirty="0" smtClean="0"/>
              <a:t>п.8 «К </a:t>
            </a:r>
            <a:r>
              <a:rPr lang="ru-RU" sz="1200" dirty="0"/>
              <a:t>обязательным техническим требованиям, обеспечивающим достижение показателей, характеризующих выполнение требований энергетической </a:t>
            </a:r>
            <a:r>
              <a:rPr lang="ru-RU" sz="1200" dirty="0" smtClean="0"/>
              <a:t>эффективности … </a:t>
            </a:r>
            <a:r>
              <a:rPr lang="ru-RU" sz="1200" dirty="0"/>
              <a:t>относятся</a:t>
            </a:r>
            <a:r>
              <a:rPr lang="ru-RU" sz="1200" dirty="0" smtClean="0"/>
              <a:t>:</a:t>
            </a:r>
          </a:p>
          <a:p>
            <a:pPr algn="just"/>
            <a:r>
              <a:rPr lang="ru-RU" sz="1200" dirty="0" smtClean="0"/>
              <a:t>…в</a:t>
            </a:r>
            <a:r>
              <a:rPr lang="ru-RU" sz="1200" dirty="0"/>
              <a:t>) требования к используемым в зданиях, строениях, сооружениях </a:t>
            </a:r>
            <a:r>
              <a:rPr lang="ru-RU" sz="1200" b="1" dirty="0"/>
              <a:t>устройствам и технологиям, включая инженерные системы</a:t>
            </a:r>
            <a:r>
              <a:rPr lang="ru-RU" sz="1200" dirty="0" smtClean="0"/>
              <a:t>;</a:t>
            </a:r>
          </a:p>
          <a:p>
            <a:pPr algn="just"/>
            <a:r>
              <a:rPr lang="ru-RU" sz="1200" dirty="0" smtClean="0"/>
              <a:t>…</a:t>
            </a:r>
            <a:r>
              <a:rPr lang="ru-RU" sz="1200" dirty="0"/>
              <a:t>г) требования к включаемым в проектную документацию и применяемым при </a:t>
            </a:r>
            <a:r>
              <a:rPr lang="ru-RU" sz="1200" dirty="0" smtClean="0"/>
              <a:t>… капитальном </a:t>
            </a:r>
            <a:r>
              <a:rPr lang="ru-RU" sz="1200" dirty="0"/>
              <a:t>ремонте </a:t>
            </a:r>
            <a:r>
              <a:rPr lang="ru-RU" sz="1200" dirty="0" smtClean="0"/>
              <a:t>зданий … </a:t>
            </a:r>
            <a:r>
              <a:rPr lang="ru-RU" sz="1200" b="1" dirty="0" smtClean="0"/>
              <a:t>технологиям </a:t>
            </a:r>
            <a:r>
              <a:rPr lang="ru-RU" sz="1200" b="1" dirty="0"/>
              <a:t>и материалам</a:t>
            </a:r>
            <a:r>
              <a:rPr lang="ru-RU" sz="1200" dirty="0"/>
              <a:t>, позволяющие исключить нерациональный расход энергетических ресурсов как в </a:t>
            </a:r>
            <a:r>
              <a:rPr lang="ru-RU" sz="1200" dirty="0" smtClean="0"/>
              <a:t>процессе … </a:t>
            </a:r>
            <a:r>
              <a:rPr lang="ru-RU" sz="1200" dirty="0"/>
              <a:t>капитального ремонта, так и в процессе </a:t>
            </a:r>
            <a:r>
              <a:rPr lang="ru-RU" sz="1200" dirty="0" smtClean="0"/>
              <a:t>эксплуатации»</a:t>
            </a:r>
            <a:endParaRPr lang="ru-RU" sz="1200" dirty="0"/>
          </a:p>
          <a:p>
            <a:pPr marL="285750" indent="-285750">
              <a:buFont typeface="Arial" panose="020B0604020202020204" pitchFamily="34" charset="0"/>
              <a:buChar char="•"/>
            </a:pPr>
            <a:endParaRPr lang="ru-RU" sz="1600" dirty="0"/>
          </a:p>
        </p:txBody>
      </p:sp>
      <p:sp>
        <p:nvSpPr>
          <p:cNvPr id="9" name="Прямоугольник 8"/>
          <p:cNvSpPr/>
          <p:nvPr/>
        </p:nvSpPr>
        <p:spPr>
          <a:xfrm>
            <a:off x="395536" y="345440"/>
            <a:ext cx="8280920" cy="779304"/>
          </a:xfrm>
          <a:prstGeom prst="rect">
            <a:avLst/>
          </a:prstGeom>
        </p:spPr>
        <p:txBody>
          <a:bodyPr lIns="0" tIns="0" rIns="0" bIns="0">
            <a:noAutofit/>
          </a:bodyPr>
          <a:lstStyle/>
          <a:p>
            <a:pPr marL="0" marR="0" lvl="0" indent="0" defTabSz="914400" eaLnBrk="1" fontAlgn="auto" latinLnBrk="0" hangingPunct="1">
              <a:lnSpc>
                <a:spcPts val="2304"/>
              </a:lnSpc>
              <a:spcBef>
                <a:spcPts val="0"/>
              </a:spcBef>
              <a:spcAft>
                <a:spcPts val="0"/>
              </a:spcAft>
              <a:buClrTx/>
              <a:buSzTx/>
              <a:buFontTx/>
              <a:buNone/>
              <a:tabLst/>
              <a:defRPr/>
            </a:pPr>
            <a:r>
              <a:rPr kumimoji="0" lang="ru" sz="2000" b="0" i="0" u="none" strike="noStrike" kern="0" cap="none" spc="0" normalizeH="0" baseline="0" noProof="0" dirty="0" smtClean="0">
                <a:ln>
                  <a:noFill/>
                </a:ln>
                <a:solidFill>
                  <a:prstClr val="black"/>
                </a:solidFill>
                <a:effectLst/>
                <a:uLnTx/>
                <a:uFillTx/>
              </a:rPr>
              <a:t>Тематика энергосбережения в федеральной нормативно-правовой базе </a:t>
            </a:r>
          </a:p>
        </p:txBody>
      </p:sp>
      <p:sp>
        <p:nvSpPr>
          <p:cNvPr id="10" name="Прямоугольник 9"/>
          <p:cNvSpPr/>
          <p:nvPr/>
        </p:nvSpPr>
        <p:spPr>
          <a:xfrm>
            <a:off x="307996" y="4653398"/>
            <a:ext cx="8696620" cy="1015663"/>
          </a:xfrm>
          <a:prstGeom prst="rect">
            <a:avLst/>
          </a:prstGeom>
        </p:spPr>
        <p:txBody>
          <a:bodyPr wrap="square">
            <a:spAutoFit/>
          </a:bodyPr>
          <a:lstStyle/>
          <a:p>
            <a:pPr lvl="0" algn="just">
              <a:defRPr/>
            </a:pPr>
            <a:r>
              <a:rPr lang="ru-RU" sz="1200" b="1" kern="0" dirty="0" smtClean="0">
                <a:solidFill>
                  <a:prstClr val="black"/>
                </a:solidFill>
              </a:rPr>
              <a:t>ВЫВОД:</a:t>
            </a:r>
          </a:p>
          <a:p>
            <a:pPr lvl="0" algn="just">
              <a:defRPr/>
            </a:pPr>
            <a:r>
              <a:rPr lang="ru-RU" sz="1200" kern="0" dirty="0" smtClean="0">
                <a:solidFill>
                  <a:prstClr val="black"/>
                </a:solidFill>
              </a:rPr>
              <a:t>Государственная политика направлена на соблюдении при капитальном ремонте требований энергетической эффективности, которые могут предъявляться в </a:t>
            </a:r>
            <a:r>
              <a:rPr lang="ru-RU" sz="1200" kern="0" dirty="0" err="1" smtClean="0">
                <a:solidFill>
                  <a:prstClr val="black"/>
                </a:solidFill>
              </a:rPr>
              <a:t>т.ч</a:t>
            </a:r>
            <a:r>
              <a:rPr lang="ru-RU" sz="1200" kern="0" dirty="0" smtClean="0">
                <a:solidFill>
                  <a:prstClr val="black"/>
                </a:solidFill>
              </a:rPr>
              <a:t>. к применяемым технологиям, однако отсутствуют четкие указания на список энергоэффективных технологий.</a:t>
            </a:r>
          </a:p>
          <a:p>
            <a:pPr lvl="0" algn="just">
              <a:defRPr/>
            </a:pPr>
            <a:endParaRPr lang="ru-RU" sz="1200" kern="0" dirty="0">
              <a:solidFill>
                <a:prstClr val="black"/>
              </a:solidFill>
            </a:endParaRPr>
          </a:p>
        </p:txBody>
      </p:sp>
    </p:spTree>
    <p:extLst>
      <p:ext uri="{BB962C8B-B14F-4D97-AF65-F5344CB8AC3E}">
        <p14:creationId xmlns:p14="http://schemas.microsoft.com/office/powerpoint/2010/main" val="3523359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395536" y="345440"/>
            <a:ext cx="8280920" cy="779304"/>
          </a:xfrm>
          <a:prstGeom prst="rect">
            <a:avLst/>
          </a:prstGeom>
        </p:spPr>
        <p:txBody>
          <a:bodyPr lIns="0" tIns="0" rIns="0" bIns="0">
            <a:noAutofit/>
          </a:bodyPr>
          <a:lstStyle/>
          <a:p>
            <a:pPr marL="0" marR="0" lvl="0" indent="0" defTabSz="914400" eaLnBrk="1" fontAlgn="auto" latinLnBrk="0" hangingPunct="1">
              <a:lnSpc>
                <a:spcPts val="2304"/>
              </a:lnSpc>
              <a:spcBef>
                <a:spcPts val="0"/>
              </a:spcBef>
              <a:spcAft>
                <a:spcPts val="0"/>
              </a:spcAft>
              <a:buClrTx/>
              <a:buSzTx/>
              <a:buFontTx/>
              <a:buNone/>
              <a:tabLst/>
              <a:defRPr/>
            </a:pPr>
            <a:r>
              <a:rPr kumimoji="0" lang="ru" sz="2000" b="0" i="0" u="none" strike="noStrike" kern="0" cap="none" spc="0" normalizeH="0" baseline="0" noProof="0" dirty="0" smtClean="0">
                <a:ln>
                  <a:noFill/>
                </a:ln>
                <a:solidFill>
                  <a:prstClr val="black"/>
                </a:solidFill>
                <a:effectLst/>
                <a:uLnTx/>
                <a:uFillTx/>
              </a:rPr>
              <a:t>Тематика энергосбережения в федеральной нормативно-правовой базе </a:t>
            </a:r>
          </a:p>
        </p:txBody>
      </p:sp>
      <p:sp>
        <p:nvSpPr>
          <p:cNvPr id="7" name="Прямоугольник 6"/>
          <p:cNvSpPr/>
          <p:nvPr/>
        </p:nvSpPr>
        <p:spPr>
          <a:xfrm>
            <a:off x="328246" y="1166843"/>
            <a:ext cx="8510954" cy="3323987"/>
          </a:xfrm>
          <a:prstGeom prst="rect">
            <a:avLst/>
          </a:prstGeom>
        </p:spPr>
        <p:txBody>
          <a:bodyPr wrap="square">
            <a:spAutoFit/>
          </a:bodyPr>
          <a:lstStyle/>
          <a:p>
            <a:pPr algn="just"/>
            <a:r>
              <a:rPr lang="ru-RU" sz="1400" b="1" dirty="0">
                <a:latin typeface="+mj-lt"/>
                <a:ea typeface="Times New Roman"/>
              </a:rPr>
              <a:t>Предложения</a:t>
            </a:r>
            <a:r>
              <a:rPr lang="ru-RU" sz="1400" b="1" dirty="0" smtClean="0">
                <a:latin typeface="+mj-lt"/>
                <a:ea typeface="Times New Roman"/>
              </a:rPr>
              <a:t>:</a:t>
            </a:r>
          </a:p>
          <a:p>
            <a:pPr algn="just"/>
            <a:endParaRPr lang="ru-RU" sz="1400" b="1" dirty="0">
              <a:latin typeface="+mj-lt"/>
              <a:ea typeface="Times New Roman"/>
            </a:endParaRPr>
          </a:p>
          <a:p>
            <a:pPr marL="342900" indent="-342900" algn="just">
              <a:buClr>
                <a:schemeClr val="accent1"/>
              </a:buClr>
              <a:buFont typeface="Wingdings" panose="05000000000000000000" pitchFamily="2" charset="2"/>
              <a:buChar char="q"/>
            </a:pPr>
            <a:r>
              <a:rPr lang="ru-RU" sz="1400" dirty="0">
                <a:latin typeface="+mj-lt"/>
                <a:ea typeface="Times New Roman"/>
              </a:rPr>
              <a:t>Дополнить термин «капитальный ремонт» в Градостроительном Кодексе определением о возможности </a:t>
            </a:r>
            <a:r>
              <a:rPr lang="ru-RU" sz="1400" dirty="0" smtClean="0">
                <a:latin typeface="+mj-lt"/>
                <a:ea typeface="Times New Roman"/>
              </a:rPr>
              <a:t>модернизации</a:t>
            </a:r>
          </a:p>
          <a:p>
            <a:pPr marL="342900" indent="-342900" algn="just">
              <a:buClr>
                <a:schemeClr val="accent1"/>
              </a:buClr>
              <a:buFont typeface="Wingdings" panose="05000000000000000000" pitchFamily="2" charset="2"/>
              <a:buChar char="q"/>
            </a:pPr>
            <a:r>
              <a:rPr lang="ru-RU" sz="1400" dirty="0" smtClean="0">
                <a:latin typeface="+mj-lt"/>
                <a:ea typeface="Times New Roman"/>
              </a:rPr>
              <a:t>Отнести применение технологий регулирования теплопотребления (ИТП, балансировочных клапанов и терморегуляторов) к </a:t>
            </a:r>
            <a:r>
              <a:rPr lang="ru-RU" sz="1400" dirty="0">
                <a:latin typeface="+mj-lt"/>
                <a:ea typeface="Times New Roman"/>
              </a:rPr>
              <a:t>первоочередным требованиям энергетической </a:t>
            </a:r>
            <a:r>
              <a:rPr lang="ru-RU" sz="1400" dirty="0" smtClean="0">
                <a:latin typeface="+mj-lt"/>
                <a:ea typeface="Times New Roman"/>
              </a:rPr>
              <a:t>эффективности в рамках Правил </a:t>
            </a:r>
            <a:r>
              <a:rPr lang="ru-RU" sz="1400" dirty="0">
                <a:latin typeface="+mj-lt"/>
                <a:ea typeface="Times New Roman"/>
              </a:rPr>
              <a:t>установления требований энергетической эффективности для зданий, строений, сооружений, утвержденные постановлением Правительства РФ от 25.01.2011 г. </a:t>
            </a:r>
            <a:r>
              <a:rPr lang="ru-RU" sz="1400" dirty="0" smtClean="0">
                <a:latin typeface="+mj-lt"/>
                <a:ea typeface="Times New Roman"/>
              </a:rPr>
              <a:t>№18</a:t>
            </a:r>
          </a:p>
          <a:p>
            <a:pPr marL="342900" lvl="0" indent="-342900" algn="just">
              <a:buClr>
                <a:schemeClr val="accent1"/>
              </a:buClr>
              <a:buFont typeface="Wingdings" panose="05000000000000000000" pitchFamily="2" charset="2"/>
              <a:buChar char="q"/>
            </a:pPr>
            <a:r>
              <a:rPr lang="ru-RU" sz="1400" dirty="0" smtClean="0"/>
              <a:t>Дополнить перечень технологий, указанный в Приказе </a:t>
            </a:r>
            <a:r>
              <a:rPr lang="ru-RU" sz="1400" dirty="0"/>
              <a:t>Минэкономразвития России от 04.06.2010 </a:t>
            </a:r>
            <a:r>
              <a:rPr lang="ru-RU" sz="1400" dirty="0" smtClean="0"/>
              <a:t>№ </a:t>
            </a:r>
            <a:r>
              <a:rPr lang="ru-RU" sz="1400" dirty="0"/>
              <a:t>229 </a:t>
            </a:r>
            <a:r>
              <a:rPr lang="ru-RU" sz="1400" dirty="0" smtClean="0"/>
              <a:t>"</a:t>
            </a:r>
            <a:r>
              <a:rPr lang="ru-RU" sz="1400" dirty="0"/>
              <a:t>О требованиях энергетической эффективности товаров, используемых для создания элементов конструкций зданий, строений, сооружений, в том числе инженерных систем ресурсоснабжения, влияющих на энергетическую эффективность зданий, строений, сооружений"</a:t>
            </a:r>
          </a:p>
          <a:p>
            <a:pPr marL="342900" indent="-342900" algn="just">
              <a:buClr>
                <a:schemeClr val="accent1"/>
              </a:buClr>
              <a:buFont typeface="Wingdings" panose="05000000000000000000" pitchFamily="2" charset="2"/>
              <a:buChar char="q"/>
            </a:pPr>
            <a:endParaRPr lang="ru-RU" sz="1400" dirty="0" smtClean="0">
              <a:latin typeface="+mj-lt"/>
              <a:ea typeface="Times New Roman"/>
            </a:endParaRPr>
          </a:p>
        </p:txBody>
      </p:sp>
    </p:spTree>
    <p:extLst>
      <p:ext uri="{BB962C8B-B14F-4D97-AF65-F5344CB8AC3E}">
        <p14:creationId xmlns:p14="http://schemas.microsoft.com/office/powerpoint/2010/main" val="2086024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47650" y="1147680"/>
            <a:ext cx="8648700" cy="2739211"/>
          </a:xfrm>
          <a:prstGeom prst="rect">
            <a:avLst/>
          </a:prstGeom>
        </p:spPr>
        <p:txBody>
          <a:bodyPr wrap="square">
            <a:spAutoFit/>
          </a:bodyPr>
          <a:lstStyle/>
          <a:p>
            <a:pPr algn="just"/>
            <a:r>
              <a:rPr lang="ru-RU" sz="1600" b="1" dirty="0" smtClean="0">
                <a:solidFill>
                  <a:srgbClr val="000000"/>
                </a:solidFill>
              </a:rPr>
              <a:t>Существующие проблемы при планировании и реализации программ капремонта в регионах:</a:t>
            </a:r>
          </a:p>
          <a:p>
            <a:pPr algn="just"/>
            <a:endParaRPr lang="ru-RU" sz="1400" dirty="0" smtClean="0">
              <a:solidFill>
                <a:srgbClr val="000000"/>
              </a:solidFill>
            </a:endParaRPr>
          </a:p>
          <a:p>
            <a:pPr marL="342900" indent="-342900" algn="just">
              <a:buFontTx/>
              <a:buAutoNum type="arabicParenR"/>
            </a:pPr>
            <a:r>
              <a:rPr lang="ru-RU" sz="1400" dirty="0">
                <a:solidFill>
                  <a:srgbClr val="000000"/>
                </a:solidFill>
              </a:rPr>
              <a:t>Отсутствует единая </a:t>
            </a:r>
            <a:r>
              <a:rPr lang="ru-RU" sz="1400" dirty="0" smtClean="0">
                <a:solidFill>
                  <a:srgbClr val="000000"/>
                </a:solidFill>
              </a:rPr>
              <a:t>техническая политика</a:t>
            </a:r>
            <a:r>
              <a:rPr lang="ru-RU" sz="1400" dirty="0">
                <a:solidFill>
                  <a:srgbClr val="000000"/>
                </a:solidFill>
              </a:rPr>
              <a:t>, определяющая </a:t>
            </a:r>
            <a:r>
              <a:rPr lang="ru-RU" sz="1400" dirty="0" smtClean="0">
                <a:solidFill>
                  <a:srgbClr val="000000"/>
                </a:solidFill>
              </a:rPr>
              <a:t>минимальный перечень обязательных работ по энергосбережению</a:t>
            </a:r>
          </a:p>
          <a:p>
            <a:pPr marL="342900" indent="-342900" algn="just">
              <a:buFontTx/>
              <a:buAutoNum type="arabicParenR"/>
            </a:pPr>
            <a:endParaRPr lang="ru-RU" sz="1400" dirty="0">
              <a:solidFill>
                <a:srgbClr val="000000"/>
              </a:solidFill>
            </a:endParaRPr>
          </a:p>
          <a:p>
            <a:pPr marL="342900" indent="-342900" algn="just">
              <a:buFontTx/>
              <a:buAutoNum type="arabicParenR"/>
            </a:pPr>
            <a:r>
              <a:rPr lang="ru-RU" sz="1400" dirty="0" smtClean="0">
                <a:solidFill>
                  <a:srgbClr val="000000"/>
                </a:solidFill>
              </a:rPr>
              <a:t>Организации, осуществляющие обследование, обычно не учитывают наличие и необходимость установки энергосберегающего оборудования</a:t>
            </a:r>
          </a:p>
          <a:p>
            <a:pPr marL="342900" indent="-342900" algn="just">
              <a:buFontTx/>
              <a:buAutoNum type="arabicParenR"/>
            </a:pPr>
            <a:endParaRPr lang="ru-RU" sz="1400" dirty="0">
              <a:solidFill>
                <a:srgbClr val="000000"/>
              </a:solidFill>
            </a:endParaRPr>
          </a:p>
          <a:p>
            <a:pPr marL="342900" indent="-342900" algn="just">
              <a:buFontTx/>
              <a:buAutoNum type="arabicParenR"/>
            </a:pPr>
            <a:r>
              <a:rPr lang="ru-RU" sz="1400" dirty="0" smtClean="0">
                <a:solidFill>
                  <a:srgbClr val="000000"/>
                </a:solidFill>
              </a:rPr>
              <a:t>Требования, предъявляемые в конкурсной документации к организациям, участвующим в проектировании и выполнении капремонта, обычно не учитывают необходимость проведения энергосберегающих мероприятий</a:t>
            </a:r>
          </a:p>
        </p:txBody>
      </p:sp>
      <p:sp>
        <p:nvSpPr>
          <p:cNvPr id="3" name="Прямоугольник 2"/>
          <p:cNvSpPr/>
          <p:nvPr/>
        </p:nvSpPr>
        <p:spPr>
          <a:xfrm>
            <a:off x="291856" y="202868"/>
            <a:ext cx="8560288" cy="682238"/>
          </a:xfrm>
          <a:prstGeom prst="rect">
            <a:avLst/>
          </a:prstGeom>
        </p:spPr>
        <p:txBody>
          <a:bodyPr lIns="0" tIns="0" rIns="0" bIns="0">
            <a:noAutofit/>
          </a:bodyPr>
          <a:lstStyle/>
          <a:p>
            <a:pPr>
              <a:lnSpc>
                <a:spcPts val="2304"/>
              </a:lnSpc>
            </a:pPr>
            <a:r>
              <a:rPr lang="ru-RU" sz="2000" kern="0" dirty="0">
                <a:solidFill>
                  <a:prstClr val="black"/>
                </a:solidFill>
              </a:rPr>
              <a:t>Организация региональными операторами работ по </a:t>
            </a:r>
            <a:r>
              <a:rPr lang="ru-RU" sz="2000" kern="0" dirty="0" smtClean="0">
                <a:solidFill>
                  <a:prstClr val="black"/>
                </a:solidFill>
              </a:rPr>
              <a:t>капитальному ремонту</a:t>
            </a:r>
            <a:endParaRPr lang="ru-RU" sz="2000" kern="0" dirty="0">
              <a:solidFill>
                <a:prstClr val="black"/>
              </a:solidFill>
            </a:endParaRPr>
          </a:p>
        </p:txBody>
      </p:sp>
    </p:spTree>
    <p:extLst>
      <p:ext uri="{BB962C8B-B14F-4D97-AF65-F5344CB8AC3E}">
        <p14:creationId xmlns:p14="http://schemas.microsoft.com/office/powerpoint/2010/main" val="3321635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419099" y="295275"/>
            <a:ext cx="8308975" cy="276999"/>
          </a:xfrm>
        </p:spPr>
        <p:txBody>
          <a:bodyPr wrap="square">
            <a:spAutoFit/>
          </a:bodyPr>
          <a:lstStyle/>
          <a:p>
            <a:pPr algn="just"/>
            <a:r>
              <a:rPr lang="ru-RU" sz="1800" dirty="0" smtClean="0">
                <a:latin typeface="+mn-lt"/>
                <a:ea typeface="+mn-ea"/>
                <a:cs typeface="+mn-cs"/>
              </a:rPr>
              <a:t>Оценка достаточности предельных цен для установки оборудования</a:t>
            </a:r>
            <a:endParaRPr lang="ru-RU" sz="1800" dirty="0">
              <a:latin typeface="+mn-lt"/>
              <a:ea typeface="+mn-ea"/>
              <a:cs typeface="+mn-cs"/>
            </a:endParaRPr>
          </a:p>
        </p:txBody>
      </p:sp>
      <p:sp>
        <p:nvSpPr>
          <p:cNvPr id="6" name="Прямоугольник 5"/>
          <p:cNvSpPr/>
          <p:nvPr/>
        </p:nvSpPr>
        <p:spPr>
          <a:xfrm>
            <a:off x="329565" y="664031"/>
            <a:ext cx="8648700" cy="954107"/>
          </a:xfrm>
          <a:prstGeom prst="rect">
            <a:avLst/>
          </a:prstGeom>
        </p:spPr>
        <p:txBody>
          <a:bodyPr wrap="square">
            <a:spAutoFit/>
          </a:bodyPr>
          <a:lstStyle/>
          <a:p>
            <a:pPr algn="just"/>
            <a:r>
              <a:rPr lang="ru-RU" sz="1400" dirty="0" smtClean="0">
                <a:solidFill>
                  <a:srgbClr val="000000"/>
                </a:solidFill>
              </a:rPr>
              <a:t>По оценке, до </a:t>
            </a:r>
            <a:r>
              <a:rPr lang="ru-RU" sz="1400" b="1" dirty="0" smtClean="0">
                <a:solidFill>
                  <a:srgbClr val="000000"/>
                </a:solidFill>
              </a:rPr>
              <a:t>70% регионов* утвердили работы по установке узлов управления </a:t>
            </a:r>
            <a:r>
              <a:rPr lang="ru-RU" sz="1400" dirty="0">
                <a:solidFill>
                  <a:srgbClr val="000000"/>
                </a:solidFill>
              </a:rPr>
              <a:t>в составе работ по </a:t>
            </a:r>
            <a:r>
              <a:rPr lang="ru-RU" sz="1400" dirty="0" smtClean="0">
                <a:solidFill>
                  <a:srgbClr val="000000"/>
                </a:solidFill>
              </a:rPr>
              <a:t>капремонту</a:t>
            </a:r>
          </a:p>
          <a:p>
            <a:pPr algn="just"/>
            <a:r>
              <a:rPr lang="ru-RU" sz="1400" dirty="0" smtClean="0">
                <a:solidFill>
                  <a:srgbClr val="000000"/>
                </a:solidFill>
              </a:rPr>
              <a:t>Примерно </a:t>
            </a:r>
            <a:r>
              <a:rPr lang="ru-RU" sz="1400" b="1" dirty="0" smtClean="0">
                <a:solidFill>
                  <a:srgbClr val="000000"/>
                </a:solidFill>
              </a:rPr>
              <a:t>в 70% случаев** предельных цен на установку узлов управления достаточно для установки АУУ </a:t>
            </a:r>
            <a:r>
              <a:rPr lang="ru-RU" sz="1400" dirty="0" smtClean="0">
                <a:solidFill>
                  <a:srgbClr val="000000"/>
                </a:solidFill>
              </a:rPr>
              <a:t>на домах различной этажности</a:t>
            </a:r>
          </a:p>
        </p:txBody>
      </p:sp>
      <p:sp>
        <p:nvSpPr>
          <p:cNvPr id="7" name="TextBox 6"/>
          <p:cNvSpPr txBox="1"/>
          <p:nvPr/>
        </p:nvSpPr>
        <p:spPr>
          <a:xfrm>
            <a:off x="163830" y="6062308"/>
            <a:ext cx="8980170" cy="307777"/>
          </a:xfrm>
          <a:prstGeom prst="rect">
            <a:avLst/>
          </a:prstGeom>
          <a:noFill/>
        </p:spPr>
        <p:txBody>
          <a:bodyPr wrap="square" lIns="0" tIns="0" rIns="0" bIns="0" rtlCol="0">
            <a:spAutoFit/>
          </a:bodyPr>
          <a:lstStyle/>
          <a:p>
            <a:r>
              <a:rPr lang="ru-RU" sz="1000" dirty="0" smtClean="0">
                <a:solidFill>
                  <a:srgbClr val="000000"/>
                </a:solidFill>
              </a:rPr>
              <a:t>*Оценка сделана на основе анализа нормативно-правовой базы 45 регионов</a:t>
            </a:r>
          </a:p>
          <a:p>
            <a:r>
              <a:rPr lang="ru-RU" sz="1000" dirty="0" smtClean="0">
                <a:solidFill>
                  <a:srgbClr val="000000"/>
                </a:solidFill>
              </a:rPr>
              <a:t>**Оценка сделана на основе анализа предельных цен в 17 регионах</a:t>
            </a:r>
          </a:p>
        </p:txBody>
      </p:sp>
      <p:graphicFrame>
        <p:nvGraphicFramePr>
          <p:cNvPr id="15" name="Диаграмма 14"/>
          <p:cNvGraphicFramePr>
            <a:graphicFrameLocks/>
          </p:cNvGraphicFramePr>
          <p:nvPr>
            <p:extLst>
              <p:ext uri="{D42A27DB-BD31-4B8C-83A1-F6EECF244321}">
                <p14:modId xmlns:p14="http://schemas.microsoft.com/office/powerpoint/2010/main" val="538921800"/>
              </p:ext>
            </p:extLst>
          </p:nvPr>
        </p:nvGraphicFramePr>
        <p:xfrm>
          <a:off x="163830" y="2570510"/>
          <a:ext cx="4149090" cy="256889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Диаграмма 15"/>
          <p:cNvGraphicFramePr>
            <a:graphicFrameLocks/>
          </p:cNvGraphicFramePr>
          <p:nvPr>
            <p:extLst>
              <p:ext uri="{D42A27DB-BD31-4B8C-83A1-F6EECF244321}">
                <p14:modId xmlns:p14="http://schemas.microsoft.com/office/powerpoint/2010/main" val="200821983"/>
              </p:ext>
            </p:extLst>
          </p:nvPr>
        </p:nvGraphicFramePr>
        <p:xfrm>
          <a:off x="4305300" y="2635746"/>
          <a:ext cx="4488180" cy="2584697"/>
        </p:xfrm>
        <a:graphic>
          <a:graphicData uri="http://schemas.openxmlformats.org/drawingml/2006/chart">
            <c:chart xmlns:c="http://schemas.openxmlformats.org/drawingml/2006/chart" xmlns:r="http://schemas.openxmlformats.org/officeDocument/2006/relationships" r:id="rId3"/>
          </a:graphicData>
        </a:graphic>
      </p:graphicFrame>
      <p:pic>
        <p:nvPicPr>
          <p:cNvPr id="2050"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959416" y="5011654"/>
            <a:ext cx="3446145" cy="10506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TextBox 21"/>
          <p:cNvSpPr txBox="1"/>
          <p:nvPr/>
        </p:nvSpPr>
        <p:spPr>
          <a:xfrm>
            <a:off x="662940" y="2264469"/>
            <a:ext cx="3695700" cy="369332"/>
          </a:xfrm>
          <a:prstGeom prst="rect">
            <a:avLst/>
          </a:prstGeom>
          <a:noFill/>
        </p:spPr>
        <p:txBody>
          <a:bodyPr wrap="square" lIns="0" tIns="0" rIns="0" bIns="0" rtlCol="0">
            <a:spAutoFit/>
          </a:bodyPr>
          <a:lstStyle/>
          <a:p>
            <a:pPr algn="ctr"/>
            <a:r>
              <a:rPr lang="ru-RU" sz="1200" dirty="0" smtClean="0">
                <a:solidFill>
                  <a:srgbClr val="000000"/>
                </a:solidFill>
              </a:rPr>
              <a:t>Оценка достаточности предельных цен (</a:t>
            </a:r>
            <a:r>
              <a:rPr lang="ru-RU" sz="1200" b="1" dirty="0" smtClean="0">
                <a:solidFill>
                  <a:srgbClr val="000000"/>
                </a:solidFill>
              </a:rPr>
              <a:t>руб./</a:t>
            </a:r>
            <a:r>
              <a:rPr lang="ru-RU" sz="1200" b="1" dirty="0" err="1" smtClean="0">
                <a:solidFill>
                  <a:srgbClr val="000000"/>
                </a:solidFill>
              </a:rPr>
              <a:t>шт</a:t>
            </a:r>
            <a:r>
              <a:rPr lang="ru-RU" sz="1200" dirty="0" smtClean="0">
                <a:solidFill>
                  <a:srgbClr val="000000"/>
                </a:solidFill>
              </a:rPr>
              <a:t>) для установки АУУ</a:t>
            </a:r>
          </a:p>
        </p:txBody>
      </p:sp>
      <p:sp>
        <p:nvSpPr>
          <p:cNvPr id="23" name="TextBox 22"/>
          <p:cNvSpPr txBox="1"/>
          <p:nvPr/>
        </p:nvSpPr>
        <p:spPr>
          <a:xfrm>
            <a:off x="4823460" y="2264469"/>
            <a:ext cx="3695700" cy="369332"/>
          </a:xfrm>
          <a:prstGeom prst="rect">
            <a:avLst/>
          </a:prstGeom>
          <a:noFill/>
        </p:spPr>
        <p:txBody>
          <a:bodyPr wrap="square" lIns="0" tIns="0" rIns="0" bIns="0" rtlCol="0">
            <a:spAutoFit/>
          </a:bodyPr>
          <a:lstStyle/>
          <a:p>
            <a:pPr algn="ctr"/>
            <a:r>
              <a:rPr lang="ru-RU" sz="1200" dirty="0" smtClean="0">
                <a:solidFill>
                  <a:srgbClr val="000000"/>
                </a:solidFill>
              </a:rPr>
              <a:t>Оценка достаточности предельных цен (</a:t>
            </a:r>
            <a:r>
              <a:rPr lang="ru-RU" sz="1200" b="1" dirty="0" smtClean="0">
                <a:solidFill>
                  <a:srgbClr val="000000"/>
                </a:solidFill>
              </a:rPr>
              <a:t>руб./</a:t>
            </a:r>
            <a:r>
              <a:rPr lang="ru-RU" sz="1200" b="1" dirty="0" err="1" smtClean="0">
                <a:solidFill>
                  <a:srgbClr val="000000"/>
                </a:solidFill>
              </a:rPr>
              <a:t>кв.м</a:t>
            </a:r>
            <a:r>
              <a:rPr lang="ru-RU" sz="1200" b="1" dirty="0" smtClean="0">
                <a:solidFill>
                  <a:srgbClr val="000000"/>
                </a:solidFill>
              </a:rPr>
              <a:t>.</a:t>
            </a:r>
            <a:r>
              <a:rPr lang="ru-RU" sz="1200" dirty="0" smtClean="0">
                <a:solidFill>
                  <a:srgbClr val="000000"/>
                </a:solidFill>
              </a:rPr>
              <a:t>) для установки АУУ</a:t>
            </a:r>
          </a:p>
        </p:txBody>
      </p:sp>
    </p:spTree>
    <p:extLst>
      <p:ext uri="{BB962C8B-B14F-4D97-AF65-F5344CB8AC3E}">
        <p14:creationId xmlns:p14="http://schemas.microsoft.com/office/powerpoint/2010/main" val="3203200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099" y="295275"/>
            <a:ext cx="8308975" cy="397183"/>
          </a:xfrm>
        </p:spPr>
        <p:txBody>
          <a:bodyPr/>
          <a:lstStyle/>
          <a:p>
            <a:pPr algn="just"/>
            <a:r>
              <a:rPr lang="ru-RU" sz="2000" dirty="0"/>
              <a:t>Стоимость</a:t>
            </a:r>
            <a:r>
              <a:rPr lang="ru-RU" sz="2000" dirty="0" smtClean="0"/>
              <a:t> капитального ремонта системы отопления</a:t>
            </a:r>
            <a:endParaRPr lang="da-DK" sz="2000" dirty="0"/>
          </a:p>
        </p:txBody>
      </p:sp>
      <p:pic>
        <p:nvPicPr>
          <p:cNvPr id="8" name="Picture 2" descr="https://lh4.googleusercontent.com/-hR8my7jCqlg/UwBeDQ6qHAI/AAAAAAAAIVg/3gmAiKMXReI/w893-h502-no/20140214_112016.jpg"/>
          <p:cNvPicPr>
            <a:picLocks noGrp="1" noChangeAspect="1" noChangeArrowheads="1"/>
          </p:cNvPicPr>
          <p:nvPr>
            <p:ph type="pic" sz="quarter" idx="12"/>
          </p:nvPr>
        </p:nvPicPr>
        <p:blipFill rotWithShape="1">
          <a:blip r:embed="rId3" cstate="print">
            <a:extLst>
              <a:ext uri="{28A0092B-C50C-407E-A947-70E740481C1C}">
                <a14:useLocalDpi xmlns:a14="http://schemas.microsoft.com/office/drawing/2010/main"/>
              </a:ext>
            </a:extLst>
          </a:blip>
          <a:srcRect/>
          <a:stretch/>
        </p:blipFill>
        <p:spPr bwMode="auto">
          <a:xfrm>
            <a:off x="7284720" y="1520982"/>
            <a:ext cx="1859280" cy="2809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Таблица 3"/>
          <p:cNvGraphicFramePr>
            <a:graphicFrameLocks noGrp="1"/>
          </p:cNvGraphicFramePr>
          <p:nvPr>
            <p:extLst>
              <p:ext uri="{D42A27DB-BD31-4B8C-83A1-F6EECF244321}">
                <p14:modId xmlns:p14="http://schemas.microsoft.com/office/powerpoint/2010/main" val="2400127034"/>
              </p:ext>
            </p:extLst>
          </p:nvPr>
        </p:nvGraphicFramePr>
        <p:xfrm>
          <a:off x="110971" y="846629"/>
          <a:ext cx="7089929" cy="4780280"/>
        </p:xfrm>
        <a:graphic>
          <a:graphicData uri="http://schemas.openxmlformats.org/drawingml/2006/table">
            <a:tbl>
              <a:tblPr firstRow="1" bandRow="1">
                <a:tableStyleId>{5C22544A-7EE6-4342-B048-85BDC9FD1C3A}</a:tableStyleId>
              </a:tblPr>
              <a:tblGrid>
                <a:gridCol w="3326496"/>
                <a:gridCol w="1871133"/>
                <a:gridCol w="1892300"/>
              </a:tblGrid>
              <a:tr h="457558">
                <a:tc>
                  <a:txBody>
                    <a:bodyPr/>
                    <a:lstStyle/>
                    <a:p>
                      <a:pPr algn="ctr"/>
                      <a:r>
                        <a:rPr lang="ru-RU" sz="1400" dirty="0" smtClean="0"/>
                        <a:t>Показатель</a:t>
                      </a:r>
                      <a:endParaRPr lang="ru-RU"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t>Санкт-Петербург</a:t>
                      </a:r>
                    </a:p>
                    <a:p>
                      <a:pPr algn="ctr"/>
                      <a:r>
                        <a:rPr lang="ru-RU" sz="1400" dirty="0" err="1" smtClean="0"/>
                        <a:t>Ул.Подвойского</a:t>
                      </a:r>
                      <a:r>
                        <a:rPr lang="ru-RU" sz="1400" baseline="0" dirty="0" smtClean="0"/>
                        <a:t> 31, к.1</a:t>
                      </a:r>
                      <a:endParaRPr lang="ru-RU"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ru-RU" sz="1400" dirty="0" smtClean="0"/>
                        <a:t>Санкт-Петербург</a:t>
                      </a:r>
                    </a:p>
                    <a:p>
                      <a:pPr algn="ctr"/>
                      <a:r>
                        <a:rPr lang="ru-RU" sz="1400" dirty="0" err="1" smtClean="0"/>
                        <a:t>Ул.Подвойского</a:t>
                      </a:r>
                      <a:r>
                        <a:rPr lang="ru-RU" sz="1400" baseline="0" dirty="0" smtClean="0"/>
                        <a:t> </a:t>
                      </a:r>
                      <a:r>
                        <a:rPr lang="ru-RU" sz="1400" dirty="0" smtClean="0"/>
                        <a:t> 33, к.2</a:t>
                      </a:r>
                      <a:endParaRPr lang="ru-RU"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ru-RU" sz="1400" dirty="0" smtClean="0"/>
                        <a:t>Серия дома</a:t>
                      </a:r>
                      <a:endParaRPr lang="ru-RU"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ru-RU" sz="1400" dirty="0" smtClean="0">
                          <a:solidFill>
                            <a:schemeClr val="tx1"/>
                          </a:solidFill>
                        </a:rPr>
                        <a:t>1-ЛГ504Д</a:t>
                      </a:r>
                      <a:endParaRPr lang="ru-RU"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tc>
              </a:tr>
              <a:tr h="370840">
                <a:tc>
                  <a:txBody>
                    <a:bodyPr/>
                    <a:lstStyle/>
                    <a:p>
                      <a:r>
                        <a:rPr lang="ru-RU" sz="1400" dirty="0" smtClean="0"/>
                        <a:t>Кол-во</a:t>
                      </a:r>
                      <a:r>
                        <a:rPr lang="ru-RU" sz="1400" baseline="0" dirty="0" smtClean="0"/>
                        <a:t> этажей</a:t>
                      </a:r>
                      <a:endParaRPr lang="ru-RU"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ru-RU" sz="1400" dirty="0" smtClean="0">
                          <a:solidFill>
                            <a:schemeClr val="tx1"/>
                          </a:solidFill>
                        </a:rPr>
                        <a:t>9</a:t>
                      </a:r>
                      <a:endParaRPr lang="ru-RU"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tc>
              </a:tr>
              <a:tr h="370840">
                <a:tc>
                  <a:txBody>
                    <a:bodyPr/>
                    <a:lstStyle/>
                    <a:p>
                      <a:r>
                        <a:rPr lang="ru-RU" sz="1400" dirty="0" smtClean="0"/>
                        <a:t>Кол-во подъездов</a:t>
                      </a:r>
                      <a:endParaRPr lang="ru-RU"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ru-RU" sz="1400" dirty="0" smtClean="0">
                          <a:solidFill>
                            <a:schemeClr val="tx1"/>
                          </a:solidFill>
                        </a:rPr>
                        <a:t>5</a:t>
                      </a:r>
                      <a:endParaRPr lang="ru-RU"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tc>
              </a:tr>
              <a:tr h="370840">
                <a:tc>
                  <a:txBody>
                    <a:bodyPr/>
                    <a:lstStyle/>
                    <a:p>
                      <a:r>
                        <a:rPr lang="ru-RU" sz="1400" dirty="0" smtClean="0"/>
                        <a:t>Кол-во квартир</a:t>
                      </a:r>
                      <a:endParaRPr lang="ru-RU"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ru-RU" sz="1400" dirty="0" smtClean="0">
                          <a:solidFill>
                            <a:schemeClr val="tx1"/>
                          </a:solidFill>
                        </a:rPr>
                        <a:t>179</a:t>
                      </a:r>
                      <a:endParaRPr lang="ru-RU"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tc>
              </a:tr>
              <a:tr h="370840">
                <a:tc>
                  <a:txBody>
                    <a:bodyPr/>
                    <a:lstStyle/>
                    <a:p>
                      <a:r>
                        <a:rPr lang="ru-RU" sz="1400" dirty="0" smtClean="0"/>
                        <a:t>Общая площадь, м2</a:t>
                      </a:r>
                      <a:endParaRPr lang="ru-RU"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ru-RU" sz="1400" dirty="0" smtClean="0">
                          <a:solidFill>
                            <a:schemeClr val="tx1"/>
                          </a:solidFill>
                        </a:rPr>
                        <a:t>9800</a:t>
                      </a:r>
                      <a:endParaRPr lang="ru-RU"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ru-RU"/>
                    </a:p>
                  </a:txBody>
                  <a:tcPr/>
                </a:tc>
              </a:tr>
              <a:tr h="356291">
                <a:tc>
                  <a:txBody>
                    <a:bodyPr/>
                    <a:lstStyle/>
                    <a:p>
                      <a:r>
                        <a:rPr lang="ru-RU" sz="1400" dirty="0" smtClean="0"/>
                        <a:t>Энергосберегающее оборудование, примененное при капремонте</a:t>
                      </a:r>
                      <a:endParaRPr lang="ru-RU"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000" kern="1200" dirty="0" smtClean="0">
                          <a:solidFill>
                            <a:schemeClr val="tx1"/>
                          </a:solidFill>
                          <a:effectLst/>
                          <a:latin typeface="+mn-lt"/>
                          <a:ea typeface="+mn-ea"/>
                          <a:cs typeface="+mn-cs"/>
                        </a:rPr>
                        <a:t>Балансировочные</a:t>
                      </a:r>
                      <a:r>
                        <a:rPr lang="ru-RU" sz="1000" kern="1200" baseline="0" dirty="0" smtClean="0">
                          <a:solidFill>
                            <a:schemeClr val="tx1"/>
                          </a:solidFill>
                          <a:effectLst/>
                          <a:latin typeface="+mn-lt"/>
                          <a:ea typeface="+mn-ea"/>
                          <a:cs typeface="+mn-cs"/>
                        </a:rPr>
                        <a:t> клапаны </a:t>
                      </a:r>
                      <a:r>
                        <a:rPr lang="ru-RU" sz="1000" kern="1200" dirty="0" smtClean="0">
                          <a:solidFill>
                            <a:schemeClr val="tx1"/>
                          </a:solidFill>
                          <a:effectLst/>
                          <a:latin typeface="+mn-lt"/>
                          <a:ea typeface="+mn-ea"/>
                          <a:cs typeface="+mn-cs"/>
                        </a:rPr>
                        <a:t>и терморегуляторы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000" dirty="0" smtClean="0">
                          <a:solidFill>
                            <a:schemeClr val="tx1"/>
                          </a:solidFill>
                        </a:rPr>
                        <a:t>нет</a:t>
                      </a:r>
                      <a:endParaRPr lang="ru-RU" sz="10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56291">
                <a:tc>
                  <a:txBody>
                    <a:bodyPr/>
                    <a:lstStyle/>
                    <a:p>
                      <a:r>
                        <a:rPr lang="ru-RU" sz="1400" dirty="0" smtClean="0"/>
                        <a:t>Стоимость энергосберегающего оборудования, </a:t>
                      </a:r>
                      <a:r>
                        <a:rPr lang="ru-RU" sz="1400" dirty="0" err="1" smtClean="0"/>
                        <a:t>тыс.руб</a:t>
                      </a:r>
                      <a:r>
                        <a:rPr lang="ru-RU" sz="1400" dirty="0" smtClean="0"/>
                        <a:t>.</a:t>
                      </a:r>
                      <a:endParaRPr lang="ru-RU"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400" dirty="0" smtClean="0">
                          <a:solidFill>
                            <a:schemeClr val="tx1"/>
                          </a:solidFill>
                        </a:rPr>
                        <a:t>2 300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400" dirty="0" smtClean="0">
                          <a:solidFill>
                            <a:schemeClr val="tx1"/>
                          </a:solidFill>
                        </a:rPr>
                        <a:t>0</a:t>
                      </a:r>
                      <a:endParaRPr lang="ru-RU" sz="1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56291">
                <a:tc>
                  <a:txBody>
                    <a:bodyPr/>
                    <a:lstStyle/>
                    <a:p>
                      <a:r>
                        <a:rPr lang="ru-RU" sz="1400" b="1" dirty="0" smtClean="0"/>
                        <a:t>Совокупная стоимость капремонта системы отопления, </a:t>
                      </a:r>
                      <a:r>
                        <a:rPr lang="ru-RU" sz="1400" b="1" dirty="0" err="1" smtClean="0"/>
                        <a:t>тыс.руб</a:t>
                      </a:r>
                      <a:r>
                        <a:rPr lang="ru-RU" sz="1400" b="1" dirty="0" smtClean="0"/>
                        <a:t>.</a:t>
                      </a:r>
                      <a:endParaRPr lang="ru-RU" sz="1400"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400" b="1" dirty="0" smtClean="0">
                          <a:solidFill>
                            <a:schemeClr val="tx1"/>
                          </a:solidFill>
                        </a:rPr>
                        <a:t>6 900</a:t>
                      </a:r>
                      <a:endParaRPr lang="ru-RU" sz="1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ru-RU" sz="1400" b="1" dirty="0" smtClean="0">
                          <a:solidFill>
                            <a:schemeClr val="tx1"/>
                          </a:solidFill>
                        </a:rPr>
                        <a:t>6 600</a:t>
                      </a:r>
                      <a:endParaRPr lang="ru-RU" sz="1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5" name="Прямоугольник 4"/>
          <p:cNvSpPr/>
          <p:nvPr/>
        </p:nvSpPr>
        <p:spPr>
          <a:xfrm>
            <a:off x="187171" y="5664472"/>
            <a:ext cx="8846598" cy="738664"/>
          </a:xfrm>
          <a:prstGeom prst="rect">
            <a:avLst/>
          </a:prstGeom>
        </p:spPr>
        <p:txBody>
          <a:bodyPr wrap="square">
            <a:spAutoFit/>
          </a:bodyPr>
          <a:lstStyle/>
          <a:p>
            <a:pPr algn="just"/>
            <a:r>
              <a:rPr lang="ru-RU" sz="1400" b="1" dirty="0" smtClean="0">
                <a:solidFill>
                  <a:srgbClr val="000000"/>
                </a:solidFill>
              </a:rPr>
              <a:t>ВЫВОД: </a:t>
            </a:r>
            <a:r>
              <a:rPr lang="ru-RU" sz="1400" dirty="0" smtClean="0">
                <a:solidFill>
                  <a:srgbClr val="000000"/>
                </a:solidFill>
              </a:rPr>
              <a:t>в случае, если к проектировщику/монтажнику не предъявляются требования по применению </a:t>
            </a:r>
            <a:r>
              <a:rPr lang="ru-RU" sz="1400" dirty="0" err="1" smtClean="0">
                <a:solidFill>
                  <a:srgbClr val="000000"/>
                </a:solidFill>
              </a:rPr>
              <a:t>энергоэффективного</a:t>
            </a:r>
            <a:r>
              <a:rPr lang="ru-RU" sz="1400" dirty="0" smtClean="0">
                <a:solidFill>
                  <a:srgbClr val="000000"/>
                </a:solidFill>
              </a:rPr>
              <a:t> оборудования, </a:t>
            </a:r>
            <a:r>
              <a:rPr lang="ru-RU" sz="1400" b="1" dirty="0" smtClean="0">
                <a:solidFill>
                  <a:srgbClr val="000000"/>
                </a:solidFill>
              </a:rPr>
              <a:t>средства на капремонт могут быть израсходованы неэффективно</a:t>
            </a:r>
          </a:p>
        </p:txBody>
      </p:sp>
    </p:spTree>
    <p:extLst>
      <p:ext uri="{BB962C8B-B14F-4D97-AF65-F5344CB8AC3E}">
        <p14:creationId xmlns:p14="http://schemas.microsoft.com/office/powerpoint/2010/main" val="373130574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DNEW" val="False"/>
</p:tagLst>
</file>

<file path=ppt/theme/theme1.xml><?xml version="1.0" encoding="utf-8"?>
<a:theme xmlns:a="http://schemas.openxmlformats.org/drawingml/2006/main" name="3_Danfoss 4_3_template_Training+Divider_v4-1 (2)">
  <a:themeElements>
    <a:clrScheme name="Danfoss">
      <a:dk1>
        <a:srgbClr val="000000"/>
      </a:dk1>
      <a:lt1>
        <a:sysClr val="window" lastClr="FFFFFF"/>
      </a:lt1>
      <a:dk2>
        <a:srgbClr val="878786"/>
      </a:dk2>
      <a:lt2>
        <a:srgbClr val="B4BCC3"/>
      </a:lt2>
      <a:accent1>
        <a:srgbClr val="B10A11"/>
      </a:accent1>
      <a:accent2>
        <a:srgbClr val="E60A11"/>
      </a:accent2>
      <a:accent3>
        <a:srgbClr val="869199"/>
      </a:accent3>
      <a:accent4>
        <a:srgbClr val="C44A34"/>
      </a:accent4>
      <a:accent5>
        <a:srgbClr val="9DA7AF"/>
      </a:accent5>
      <a:accent6>
        <a:srgbClr val="575757"/>
      </a:accent6>
      <a:hlink>
        <a:srgbClr val="E2000F"/>
      </a:hlink>
      <a:folHlink>
        <a:srgbClr val="869098"/>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60A11"/>
        </a:solidFill>
        <a:ln w="9525">
          <a:solidFill>
            <a:srgbClr val="E60A11"/>
          </a:solidFill>
        </a:ln>
      </a:spPr>
      <a:bodyPr rtlCol="0" anchor="ctr"/>
      <a:lstStyle>
        <a:defPPr algn="ctr">
          <a:defRPr noProof="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000000"/>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err="1" smtClean="0"/>
        </a:defPPr>
      </a:lstStyle>
    </a:txDef>
  </a:objectDefaults>
  <a:extraClrSchemeLst/>
  <a:custClrLst>
    <a:custClr name="Danfoss Red">
      <a:srgbClr val="E2000F"/>
    </a:custClr>
    <a:custClr name="Danfoss Deep Red">
      <a:srgbClr val="B6000F"/>
    </a:custClr>
    <a:custClr name="White">
      <a:srgbClr val="FFFFFF"/>
    </a:custClr>
    <a:custClr name="Black">
      <a:srgbClr val="000000"/>
    </a:custClr>
    <a:custClr name="Gray">
      <a:srgbClr val="869098"/>
    </a:custClr>
    <a:custClr name="80% Danfoss Deep Red">
      <a:srgbClr val="C44A34"/>
    </a:custClr>
    <a:custClr name="60% Danfoss Deep Red">
      <a:srgbClr val="D3785E"/>
    </a:custClr>
    <a:custClr name="40% Danfoss Deep Red">
      <a:srgbClr val="E2A690"/>
    </a:custClr>
    <a:custClr name="20% Danfoss Deep Red">
      <a:srgbClr val="F1D3C7"/>
    </a:custClr>
    <a:custClr name="10% Danfoss Deep Red">
      <a:srgbClr val="F8E9E3"/>
    </a:custClr>
    <a:custClr name="80% Black">
      <a:srgbClr val="575756"/>
    </a:custClr>
    <a:custClr name="60% Black">
      <a:srgbClr val="878786"/>
    </a:custClr>
    <a:custClr name="40% Black (Text)">
      <a:srgbClr val="B0B0B1"/>
    </a:custClr>
    <a:custClr name="20% Black">
      <a:srgbClr val="D8D8D9"/>
    </a:custClr>
    <a:custClr name="10% Black">
      <a:srgbClr val="EBEBEB"/>
    </a:custClr>
    <a:custClr name="80% Gray">
      <a:srgbClr val="869098"/>
    </a:custClr>
    <a:custClr name="60% Gray">
      <a:srgbClr val="B4BCC3"/>
    </a:custClr>
    <a:custClr name="40% Gray">
      <a:srgbClr val="CCD3D8"/>
    </a:custClr>
    <a:custClr name="20% Gray">
      <a:srgbClr val="E5E8EB"/>
    </a:custClr>
    <a:custClr name="10% Gray">
      <a:srgbClr val="F1F3F5"/>
    </a:custClr>
  </a:custClr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Danfoss 4_3_template_Training+Divider_v4-1 (2)</Template>
  <TotalTime>80993</TotalTime>
  <Words>1447</Words>
  <Application>Microsoft Office PowerPoint</Application>
  <PresentationFormat>Экран (4:3)</PresentationFormat>
  <Paragraphs>140</Paragraphs>
  <Slides>15</Slides>
  <Notes>2</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3_Danfoss 4_3_template_Training+Divider_v4-1 (2)</vt:lpstr>
      <vt:lpstr>Панельная дискуссия   «Капитальная энергоэффективность»        V Международный форум Энергоэффективность и энергосбережение 23-25.11.2016 г.  Михаил Шапиро, ООО Данфосс, генеральный директор</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Оценка достаточности предельных цен для установки оборудования</vt:lpstr>
      <vt:lpstr>Стоимость капитального ремонта системы отопления</vt:lpstr>
      <vt:lpstr>Обследование многоквартирных домов</vt:lpstr>
      <vt:lpstr>Презентация PowerPoint</vt:lpstr>
      <vt:lpstr>Презентация PowerPoint</vt:lpstr>
      <vt:lpstr>Презентация PowerPoint</vt:lpstr>
      <vt:lpstr>Снижение расходов на оплату ЖКУ</vt:lpstr>
      <vt:lpstr>Презентация PowerPoint</vt:lpstr>
    </vt:vector>
  </TitlesOfParts>
  <Company>Danfoss 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Dideriksen Anne-Sofie Buhrmann</dc:creator>
  <cp:lastModifiedBy>Zhuravlev Pavel</cp:lastModifiedBy>
  <cp:revision>1501</cp:revision>
  <cp:lastPrinted>2016-11-22T06:53:32Z</cp:lastPrinted>
  <dcterms:created xsi:type="dcterms:W3CDTF">2014-08-22T08:11:32Z</dcterms:created>
  <dcterms:modified xsi:type="dcterms:W3CDTF">2016-11-22T13:08:32Z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www.skabelondesign.com</vt:lpwstr>
  </property>
</Properties>
</file>