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3" r:id="rId4"/>
    <p:sldId id="285" r:id="rId5"/>
    <p:sldId id="286" r:id="rId6"/>
    <p:sldId id="277" r:id="rId7"/>
    <p:sldId id="278" r:id="rId8"/>
    <p:sldId id="276" r:id="rId9"/>
    <p:sldId id="279" r:id="rId10"/>
    <p:sldId id="280" r:id="rId11"/>
    <p:sldId id="281" r:id="rId12"/>
    <p:sldId id="284" r:id="rId13"/>
    <p:sldId id="287" r:id="rId1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33CDAC5F-E502-42D3-B9C5-C4CDE71E580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502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9CE07472-78D7-43DF-9F50-11EF03A75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2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07472-78D7-43DF-9F50-11EF03A754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3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07472-78D7-43DF-9F50-11EF03A754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3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07472-78D7-43DF-9F50-11EF03A7548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2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07472-78D7-43DF-9F50-11EF03A7548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3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1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1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9DA2-5181-45D3-B551-31E875D68517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A1C-F48C-4C17-B3B2-704BB450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A3B6-9E21-4474-A1E1-7BF08CF0EA24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A1C-F48C-4C17-B3B2-704BB450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9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2191-71FF-4532-9377-51F8F951A2CE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A1C-F48C-4C17-B3B2-704BB450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4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700AD-55FD-48A2-9E58-590C1ED93286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A1C-F48C-4C17-B3B2-704BB450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3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8C3B-C8C2-4DCC-A185-DAFC7853FE0D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A1C-F48C-4C17-B3B2-704BB450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7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11D9-6522-4CDD-BA8E-F215A5E13061}" type="datetime1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A1C-F48C-4C17-B3B2-704BB450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8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1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1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0EAC-90A6-4F21-8F9A-0D5916C1C42A}" type="datetime1">
              <a:rPr lang="ru-RU" smtClean="0"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A1C-F48C-4C17-B3B2-704BB450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5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3A54-C9D6-4D03-8372-DE950168F9C8}" type="datetime1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A1C-F48C-4C17-B3B2-704BB450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4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5220-FCC4-42DA-AE15-FCBEBB6EE164}" type="datetime1">
              <a:rPr lang="ru-RU" smtClean="0"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A1C-F48C-4C17-B3B2-704BB450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7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9" y="987431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1"/>
            </a:lvl2pPr>
            <a:lvl3pPr marL="914399" indent="0">
              <a:buNone/>
              <a:defRPr sz="1200"/>
            </a:lvl3pPr>
            <a:lvl4pPr marL="1371600" indent="0">
              <a:buNone/>
              <a:defRPr sz="1001"/>
            </a:lvl4pPr>
            <a:lvl5pPr marL="1828800" indent="0">
              <a:buNone/>
              <a:defRPr sz="1001"/>
            </a:lvl5pPr>
            <a:lvl6pPr marL="2286001" indent="0">
              <a:buNone/>
              <a:defRPr sz="1001"/>
            </a:lvl6pPr>
            <a:lvl7pPr marL="2743200" indent="0">
              <a:buNone/>
              <a:defRPr sz="1001"/>
            </a:lvl7pPr>
            <a:lvl8pPr marL="3200400" indent="0">
              <a:buNone/>
              <a:defRPr sz="1001"/>
            </a:lvl8pPr>
            <a:lvl9pPr marL="3657600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E08C-5D30-48CB-BCE6-2A51B97B4746}" type="datetime1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A1C-F48C-4C17-B3B2-704BB450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2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987431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9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1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1"/>
            </a:lvl2pPr>
            <a:lvl3pPr marL="914399" indent="0">
              <a:buNone/>
              <a:defRPr sz="1200"/>
            </a:lvl3pPr>
            <a:lvl4pPr marL="1371600" indent="0">
              <a:buNone/>
              <a:defRPr sz="1001"/>
            </a:lvl4pPr>
            <a:lvl5pPr marL="1828800" indent="0">
              <a:buNone/>
              <a:defRPr sz="1001"/>
            </a:lvl5pPr>
            <a:lvl6pPr marL="2286001" indent="0">
              <a:buNone/>
              <a:defRPr sz="1001"/>
            </a:lvl6pPr>
            <a:lvl7pPr marL="2743200" indent="0">
              <a:buNone/>
              <a:defRPr sz="1001"/>
            </a:lvl7pPr>
            <a:lvl8pPr marL="3200400" indent="0">
              <a:buNone/>
              <a:defRPr sz="1001"/>
            </a:lvl8pPr>
            <a:lvl9pPr marL="3657600" indent="0">
              <a:buNone/>
              <a:defRPr sz="100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9140-61D9-4134-808A-49F5E0B1F7AA}" type="datetime1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E2A1C-F48C-4C17-B3B2-704BB450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0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20ED-9583-4EE6-B41C-6703905BE142}" type="datetime1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E2A1C-F48C-4C17-B3B2-704BB4509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3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1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1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4565" y="2459558"/>
            <a:ext cx="1020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Энергоэффективный капитальный ремонт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317"/>
          <a:stretch/>
        </p:blipFill>
        <p:spPr>
          <a:xfrm>
            <a:off x="5281830" y="371990"/>
            <a:ext cx="1887794" cy="1494912"/>
          </a:xfrm>
          <a:prstGeom prst="rect">
            <a:avLst/>
          </a:prstGeom>
        </p:spPr>
      </p:pic>
      <p:pic>
        <p:nvPicPr>
          <p:cNvPr id="7" name="Изображение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8"/>
          <a:stretch/>
        </p:blipFill>
        <p:spPr>
          <a:xfrm>
            <a:off x="10399366" y="4041064"/>
            <a:ext cx="1792638" cy="28169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06930" y="4437209"/>
            <a:ext cx="3362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B2C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Мамонова Анна Ивановна – </a:t>
            </a:r>
            <a:r>
              <a:rPr lang="ru-RU" dirty="0">
                <a:solidFill>
                  <a:srgbClr val="3B2C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директор Ассоциации региональных операторов капитального ремонта многоквартирных домов</a:t>
            </a:r>
          </a:p>
        </p:txBody>
      </p:sp>
    </p:spTree>
    <p:extLst>
      <p:ext uri="{BB962C8B-B14F-4D97-AF65-F5344CB8AC3E}">
        <p14:creationId xmlns:p14="http://schemas.microsoft.com/office/powerpoint/2010/main" val="22896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6"/>
          <p:cNvSpPr/>
          <p:nvPr/>
        </p:nvSpPr>
        <p:spPr>
          <a:xfrm>
            <a:off x="220309" y="1930400"/>
            <a:ext cx="11758407" cy="440413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0" name="Rectangle 109"/>
          <p:cNvSpPr/>
          <p:nvPr/>
        </p:nvSpPr>
        <p:spPr>
          <a:xfrm>
            <a:off x="355229" y="2016000"/>
            <a:ext cx="11520268" cy="42329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0" bIns="0" numCol="2" rtlCol="0" anchor="t" anchorCtr="0"/>
          <a:lstStyle/>
          <a:p>
            <a:pPr marL="342900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Установка индивидуальных тепловых пунктов</a:t>
            </a:r>
          </a:p>
          <a:p>
            <a:pPr marL="342900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Установка энергосберегающего лифтового оборудования</a:t>
            </a:r>
          </a:p>
          <a:p>
            <a:pPr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   экономия энергоресурсов</a:t>
            </a:r>
          </a:p>
          <a:p>
            <a:pPr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                   до 30%</a:t>
            </a: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71926" y="992373"/>
            <a:ext cx="7631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Региональные подходы к энергоэффективному </a:t>
            </a:r>
          </a:p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капитальному ремонту. Ростовская область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"/>
            <a:ext cx="12192000" cy="683863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16008" y="683873"/>
            <a:ext cx="11798711" cy="233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3694" y="212833"/>
            <a:ext cx="4575020" cy="322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ru-RU" sz="1801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Энергоэффективность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30479" y="23736"/>
            <a:ext cx="756000" cy="756000"/>
          </a:xfrm>
          <a:prstGeom prst="ellipse">
            <a:avLst/>
          </a:prstGeom>
          <a:solidFill>
            <a:srgbClr val="3B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/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 rotWithShape="1">
          <a:blip r:embed="rId3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423"/>
          <a:stretch/>
        </p:blipFill>
        <p:spPr>
          <a:xfrm>
            <a:off x="30482" y="11181"/>
            <a:ext cx="786479" cy="699769"/>
          </a:xfrm>
          <a:prstGeom prst="rect">
            <a:avLst/>
          </a:prstGeo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930" y="2125734"/>
            <a:ext cx="2961757" cy="22102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63" y="3758564"/>
            <a:ext cx="3132103" cy="2166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405" y="3629060"/>
            <a:ext cx="506012" cy="7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6"/>
          <p:cNvSpPr/>
          <p:nvPr/>
        </p:nvSpPr>
        <p:spPr>
          <a:xfrm>
            <a:off x="220309" y="1930400"/>
            <a:ext cx="11758407" cy="440413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0" name="Rectangle 109"/>
          <p:cNvSpPr/>
          <p:nvPr/>
        </p:nvSpPr>
        <p:spPr>
          <a:xfrm>
            <a:off x="335866" y="2011058"/>
            <a:ext cx="11520268" cy="42329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0" bIns="0" numCol="2" rtlCol="0" anchor="t" anchorCtr="0"/>
          <a:lstStyle/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Утепление фасада </a:t>
            </a: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Замена окон</a:t>
            </a:r>
            <a:r>
              <a:rPr lang="en-US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 </a:t>
            </a: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в подъездах</a:t>
            </a: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Замена дверей в подъездах</a:t>
            </a: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Утепление чердачного перекрытия</a:t>
            </a: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Уменьшение теплопотерь в 2,1 раз</a:t>
            </a: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 defTabSz="1800225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Работы произведены за счет субсидии</a:t>
            </a:r>
          </a:p>
          <a:p>
            <a:pPr algn="just" defTabSz="1800225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из регионального и муниципального бюджетов</a:t>
            </a:r>
          </a:p>
          <a:p>
            <a:pPr algn="just" defTabSz="1800225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 defTabSz="1800225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 defTabSz="1800225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 defTabSz="1800225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 defTabSz="1800225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 defTabSz="1800225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 defTabSz="1800225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 defTabSz="1800225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tabLst>
                <a:tab pos="1800225" algn="l"/>
              </a:tabLst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 </a:t>
            </a: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1800225" algn="l"/>
              </a:tabLst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4085" y="996988"/>
            <a:ext cx="78644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Региональные подходы к энергоэффективному </a:t>
            </a:r>
          </a:p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капитальному ремонту. Калининградская область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"/>
            <a:ext cx="12192000" cy="683863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16008" y="683873"/>
            <a:ext cx="11798711" cy="233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3694" y="212833"/>
            <a:ext cx="4575020" cy="322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ru-RU" sz="1801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Энергоэффективность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30479" y="23736"/>
            <a:ext cx="756000" cy="756000"/>
          </a:xfrm>
          <a:prstGeom prst="ellipse">
            <a:avLst/>
          </a:prstGeom>
          <a:solidFill>
            <a:srgbClr val="3B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/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 rotWithShape="1">
          <a:blip r:embed="rId3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423"/>
          <a:stretch/>
        </p:blipFill>
        <p:spPr>
          <a:xfrm>
            <a:off x="30482" y="11181"/>
            <a:ext cx="786479" cy="699769"/>
          </a:xfrm>
          <a:prstGeom prst="rect">
            <a:avLst/>
          </a:prstGeo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  <p:sp>
        <p:nvSpPr>
          <p:cNvPr id="3" name="Стрелка: вниз 2"/>
          <p:cNvSpPr/>
          <p:nvPr/>
        </p:nvSpPr>
        <p:spPr>
          <a:xfrm>
            <a:off x="2114602" y="3782999"/>
            <a:ext cx="461818" cy="488949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117763"/>
            <a:ext cx="1896215" cy="12661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6315" y="2174298"/>
            <a:ext cx="5219656" cy="16087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724" y="3946239"/>
            <a:ext cx="4649312" cy="19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1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6"/>
          <p:cNvSpPr/>
          <p:nvPr/>
        </p:nvSpPr>
        <p:spPr>
          <a:xfrm>
            <a:off x="220309" y="1930400"/>
            <a:ext cx="11758407" cy="440413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0" name="Rectangle 109"/>
          <p:cNvSpPr/>
          <p:nvPr/>
        </p:nvSpPr>
        <p:spPr>
          <a:xfrm>
            <a:off x="335866" y="2016000"/>
            <a:ext cx="11520268" cy="42329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0" bIns="0" numCol="1" rtlCol="0" anchor="t" anchorCtr="0"/>
          <a:lstStyle/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Формирование активной  позиций собственников: энергоэффективные мероприятия в рамках капремонта – экономия на коммунальных платежах!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Включение энергоаудита в перечень работ по капитальному ремонту: наиболее актуально для специальных счетов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Реализация «пилотных проектов» с различными модулями мероприятий по повышению энергетической эффективности:</a:t>
            </a: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                                  Привлечение инвесторов              Кредитование капитального ремонта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                                           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25" y="803657"/>
            <a:ext cx="7258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Основные направления деятельности в рамках энергоэффективных мероприятий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"/>
            <a:ext cx="12192000" cy="683863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16008" y="683873"/>
            <a:ext cx="11798711" cy="233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3694" y="212833"/>
            <a:ext cx="4575020" cy="322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ru-RU" sz="1801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Энергоэффективность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30479" y="23736"/>
            <a:ext cx="756000" cy="756000"/>
          </a:xfrm>
          <a:prstGeom prst="ellipse">
            <a:avLst/>
          </a:prstGeom>
          <a:solidFill>
            <a:srgbClr val="3B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/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 rotWithShape="1">
          <a:blip r:embed="rId2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423"/>
          <a:stretch/>
        </p:blipFill>
        <p:spPr>
          <a:xfrm>
            <a:off x="30482" y="11181"/>
            <a:ext cx="786479" cy="699769"/>
          </a:xfrm>
          <a:prstGeom prst="rect">
            <a:avLst/>
          </a:prstGeo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4200525" y="4826413"/>
            <a:ext cx="1019176" cy="36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87013" y="4826413"/>
            <a:ext cx="1047749" cy="363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05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6"/>
          <p:cNvSpPr/>
          <p:nvPr/>
        </p:nvSpPr>
        <p:spPr>
          <a:xfrm>
            <a:off x="220309" y="1930400"/>
            <a:ext cx="11758407" cy="440413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0" name="Rectangle 109"/>
          <p:cNvSpPr/>
          <p:nvPr/>
        </p:nvSpPr>
        <p:spPr>
          <a:xfrm>
            <a:off x="335866" y="2016000"/>
            <a:ext cx="11520268" cy="359422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0" bIns="0" numCol="1" rtlCol="0" anchor="t" anchorCtr="0"/>
          <a:lstStyle/>
          <a:p>
            <a:pPr lvl="0" algn="ctr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44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 algn="ctr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44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 algn="ctr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44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 algn="ctr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44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 algn="ctr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44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 algn="ctr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44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СПАСИБО ЗА ВНИМАНИЕ!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"/>
            <a:ext cx="12192000" cy="683863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16008" y="683873"/>
            <a:ext cx="11798711" cy="233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3694" y="212833"/>
            <a:ext cx="4575020" cy="322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ru-RU" sz="1801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Энергоэффективность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30479" y="23736"/>
            <a:ext cx="756000" cy="756000"/>
          </a:xfrm>
          <a:prstGeom prst="ellipse">
            <a:avLst/>
          </a:prstGeom>
          <a:solidFill>
            <a:srgbClr val="3B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/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 rotWithShape="1">
          <a:blip r:embed="rId2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423"/>
          <a:stretch/>
        </p:blipFill>
        <p:spPr>
          <a:xfrm>
            <a:off x="30482" y="11181"/>
            <a:ext cx="786479" cy="699769"/>
          </a:xfrm>
          <a:prstGeom prst="rect">
            <a:avLst/>
          </a:prstGeo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306266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6"/>
          <p:cNvSpPr/>
          <p:nvPr/>
        </p:nvSpPr>
        <p:spPr>
          <a:xfrm>
            <a:off x="220307" y="1902691"/>
            <a:ext cx="11758407" cy="440413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0" name="Rectangle 109"/>
          <p:cNvSpPr/>
          <p:nvPr/>
        </p:nvSpPr>
        <p:spPr>
          <a:xfrm>
            <a:off x="355229" y="1988291"/>
            <a:ext cx="11520268" cy="457443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0" bIns="0" numCol="2" rtlCol="0" anchor="t" anchorCtr="0"/>
          <a:lstStyle/>
          <a:p>
            <a:pPr marL="285751" indent="-285751" algn="ctr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1" indent="-285751" algn="ctr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1" indent="-285751" algn="ctr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Дата создания - 2 февраля 2016 г. </a:t>
            </a: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1" indent="-285751" algn="ctr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Цель деятельности -</a:t>
            </a:r>
          </a:p>
          <a:p>
            <a:pPr algn="ctr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объединение региональных операторов капитального ремонта, для координации и регулирования их совместной деятельности</a:t>
            </a:r>
          </a:p>
          <a:p>
            <a:pPr algn="ctr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ctr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ctr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ctr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ctr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ctr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ctr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ctr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sz="2000" b="1" u="sng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Основные направления деятельности:</a:t>
            </a:r>
          </a:p>
          <a:p>
            <a:pPr marL="342900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Организация взаимодействия региональных операторов, федеральных органов власти, профессиональных сообществ</a:t>
            </a:r>
          </a:p>
          <a:p>
            <a:pPr marL="342900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B2C4F"/>
                </a:solidFill>
                <a:latin typeface="Arvo"/>
                <a:cs typeface="Times New Roman" panose="02020603050405020304" pitchFamily="18" charset="0"/>
              </a:rPr>
              <a:t>Мониторинг реализации региональных программ капитального ремонта</a:t>
            </a:r>
          </a:p>
          <a:p>
            <a:pPr marL="342900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3B2C4F"/>
              </a:solidFill>
              <a:latin typeface="Arvo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B2C4F"/>
                </a:solidFill>
                <a:latin typeface="Arvo"/>
                <a:cs typeface="Times New Roman" panose="02020603050405020304" pitchFamily="18" charset="0"/>
              </a:rPr>
              <a:t>Формирование базы лучших практик</a:t>
            </a:r>
          </a:p>
          <a:p>
            <a:pPr marL="342900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3B2C4F"/>
              </a:solidFill>
              <a:latin typeface="Arvo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B2C4F"/>
                </a:solidFill>
                <a:latin typeface="Arvo"/>
                <a:cs typeface="Times New Roman" panose="02020603050405020304" pitchFamily="18" charset="0"/>
              </a:rPr>
              <a:t>Проведение информационно-разъяснительной работы о системе капитального ремонта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3558" y="992373"/>
            <a:ext cx="85285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Ассоциация региональных операторов капитального ремонта</a:t>
            </a:r>
          </a:p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многоквартирных домов (АРОКР)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"/>
            <a:ext cx="12192000" cy="683863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16008" y="683873"/>
            <a:ext cx="11798711" cy="233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3694" y="212833"/>
            <a:ext cx="4575020" cy="322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ru-RU" sz="1801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Энергоэффективность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30479" y="23736"/>
            <a:ext cx="756000" cy="756000"/>
          </a:xfrm>
          <a:prstGeom prst="ellipse">
            <a:avLst/>
          </a:prstGeom>
          <a:solidFill>
            <a:srgbClr val="3B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/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 rotWithShape="1">
          <a:blip r:embed="rId2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423"/>
          <a:stretch/>
        </p:blipFill>
        <p:spPr>
          <a:xfrm>
            <a:off x="30482" y="11181"/>
            <a:ext cx="786479" cy="699769"/>
          </a:xfrm>
          <a:prstGeom prst="rect">
            <a:avLst/>
          </a:prstGeo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252518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6"/>
          <p:cNvSpPr/>
          <p:nvPr/>
        </p:nvSpPr>
        <p:spPr>
          <a:xfrm>
            <a:off x="220309" y="1930400"/>
            <a:ext cx="11758407" cy="440413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1" dirty="0"/>
              <a:t>Временно </a:t>
            </a:r>
          </a:p>
        </p:txBody>
      </p:sp>
      <p:sp>
        <p:nvSpPr>
          <p:cNvPr id="10" name="Rectangle 109"/>
          <p:cNvSpPr/>
          <p:nvPr/>
        </p:nvSpPr>
        <p:spPr>
          <a:xfrm>
            <a:off x="335866" y="2016000"/>
            <a:ext cx="11466928" cy="42329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0" bIns="0" numCol="1" rtlCol="0" anchor="t" anchorCtr="0"/>
          <a:lstStyle/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sz="2000" b="1" u="sng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Основания деятельности:</a:t>
            </a: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u="sng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Проект постановления Правительства Российской Федерации «Об утверждении Порядка предоставления финансовой поддержки за счет средств государственной корпорации - Фонда содействия реформированию жилищно-коммунального на проведение капитального ремонта многоквартирных домов»     стимулирование проведения капитального ремонта одновременно   с проведением энергоэффективных мероприятий</a:t>
            </a: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Поручение АРОКР в рамках Резолюций </a:t>
            </a:r>
            <a:r>
              <a:rPr lang="en-US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III</a:t>
            </a: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 Всероссийского съезда региональных операторов капитального ремонта             проработка и реализация «пилотных проектов» по проведению энергоэффективного капитального ремонта (альтернативные варианты капитального ремонта: стандартный или энергоэффективный)</a:t>
            </a: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6237" y="992373"/>
            <a:ext cx="6823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Деятельность АРОКР в рамках повышения</a:t>
            </a:r>
          </a:p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"/>
            <a:ext cx="12192000" cy="683863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16008" y="683873"/>
            <a:ext cx="11798711" cy="233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3694" y="212833"/>
            <a:ext cx="4575020" cy="322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ru-RU" sz="1801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Энергоэффективность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30479" y="23736"/>
            <a:ext cx="756000" cy="756000"/>
          </a:xfrm>
          <a:prstGeom prst="ellipse">
            <a:avLst/>
          </a:prstGeom>
          <a:solidFill>
            <a:srgbClr val="3B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/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 rotWithShape="1">
          <a:blip r:embed="rId2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423"/>
          <a:stretch/>
        </p:blipFill>
        <p:spPr>
          <a:xfrm>
            <a:off x="30482" y="11181"/>
            <a:ext cx="786479" cy="699769"/>
          </a:xfrm>
          <a:prstGeom prst="rect">
            <a:avLst/>
          </a:prstGeo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  <p:sp>
        <p:nvSpPr>
          <p:cNvPr id="2" name="Стрелка вправо 1"/>
          <p:cNvSpPr/>
          <p:nvPr/>
        </p:nvSpPr>
        <p:spPr>
          <a:xfrm>
            <a:off x="10179626" y="3504913"/>
            <a:ext cx="523875" cy="16192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200" y="5032805"/>
            <a:ext cx="542591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0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6"/>
          <p:cNvSpPr/>
          <p:nvPr/>
        </p:nvSpPr>
        <p:spPr>
          <a:xfrm>
            <a:off x="220309" y="1930400"/>
            <a:ext cx="11758407" cy="440413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0" name="Rectangle 109"/>
          <p:cNvSpPr/>
          <p:nvPr/>
        </p:nvSpPr>
        <p:spPr>
          <a:xfrm>
            <a:off x="335866" y="2016000"/>
            <a:ext cx="11408459" cy="42329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0" bIns="0" rtlCol="0" anchor="t" anchorCtr="0"/>
          <a:lstStyle/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sz="2000" b="1" u="sng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Шаги к реализации:</a:t>
            </a:r>
          </a:p>
          <a:p>
            <a:pPr marL="285751" indent="-285751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3B2C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vo"/>
              <a:ea typeface="Calibri" panose="020F0502020204030204" pitchFamily="34" charset="0"/>
              <a:cs typeface="Arvo"/>
            </a:endParaRPr>
          </a:p>
          <a:p>
            <a:pPr marL="285751" indent="-285751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Информационная работа через региональных операторов (энергоэффективные калькуляторы) для осознания собственниками пользы от проведения энергоэффективных мероприятий</a:t>
            </a:r>
          </a:p>
          <a:p>
            <a:pPr marL="285751" indent="-285751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1" indent="-285751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Внедрение обучающих программ о преимуществах энергоэффективных мероприятий, способах финансирования таких мероприятий (Подписание соглашения о взаимодействии между АРОКР и  Международной финансовой корпорацией </a:t>
            </a:r>
            <a:r>
              <a:rPr lang="en-US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(IFC)</a:t>
            </a: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1" indent="-285751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Создание на сайте АРОКР раздела с лучшими региональными практиками об энергоэффективном капитальном ремонте</a:t>
            </a:r>
          </a:p>
          <a:p>
            <a:pPr marL="285751" indent="-285751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1" indent="-285751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66709" y="851555"/>
            <a:ext cx="6823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Деятельность АРОКР в рамках повышения</a:t>
            </a:r>
          </a:p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"/>
            <a:ext cx="12192000" cy="683863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16008" y="683873"/>
            <a:ext cx="11798711" cy="233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3694" y="212833"/>
            <a:ext cx="4575020" cy="322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ru-RU" sz="1801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Энергоэффективность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30479" y="23736"/>
            <a:ext cx="756000" cy="756000"/>
          </a:xfrm>
          <a:prstGeom prst="ellipse">
            <a:avLst/>
          </a:prstGeom>
          <a:solidFill>
            <a:srgbClr val="3B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/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 rotWithShape="1">
          <a:blip r:embed="rId2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423"/>
          <a:stretch/>
        </p:blipFill>
        <p:spPr>
          <a:xfrm>
            <a:off x="30482" y="11181"/>
            <a:ext cx="786479" cy="699769"/>
          </a:xfrm>
          <a:prstGeom prst="rect">
            <a:avLst/>
          </a:prstGeo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347766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6"/>
          <p:cNvSpPr/>
          <p:nvPr/>
        </p:nvSpPr>
        <p:spPr>
          <a:xfrm>
            <a:off x="220309" y="1930400"/>
            <a:ext cx="11758407" cy="440413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0" name="Rectangle 109"/>
          <p:cNvSpPr/>
          <p:nvPr/>
        </p:nvSpPr>
        <p:spPr>
          <a:xfrm>
            <a:off x="391770" y="1934140"/>
            <a:ext cx="11408459" cy="431479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0" bIns="0" numCol="2" rtlCol="0" anchor="t" anchorCtr="0"/>
          <a:lstStyle/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b="1" u="sng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Ст. 166 Жилищного кодекса РФ :</a:t>
            </a:r>
          </a:p>
          <a:p>
            <a:pPr marL="285751" indent="-285751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ремонт внутридомовых инженерных систем</a:t>
            </a: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ремонт или замену лифтового оборудования</a:t>
            </a: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ремонт крыши</a:t>
            </a: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ремонт подвальных помещений</a:t>
            </a: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ремонт фасада</a:t>
            </a: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ремонт фундамента многоквартирного дома</a:t>
            </a: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ctr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b="1" u="sng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Дополнительные энергоэффективные виды работ по капитального ремонту, проводимые регионами:</a:t>
            </a:r>
          </a:p>
          <a:p>
            <a:pPr algn="ctr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b="1" u="sng" dirty="0">
              <a:solidFill>
                <a:srgbClr val="3B2C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Установка общедомовых приборов учета  - 52 субъекта РФ</a:t>
            </a:r>
          </a:p>
          <a:p>
            <a:pPr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b="1" dirty="0">
              <a:solidFill>
                <a:srgbClr val="3B2C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Утепление фасадов – 49 субъектов РФ</a:t>
            </a:r>
          </a:p>
          <a:p>
            <a:pPr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b="1" dirty="0">
              <a:solidFill>
                <a:srgbClr val="3B2C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 Замена окон и дверей в подъездах – 7 субъектов РФ</a:t>
            </a:r>
          </a:p>
          <a:p>
            <a:pPr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b="1" dirty="0">
              <a:solidFill>
                <a:srgbClr val="3B2C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Утепление цоколя – 4 субъекта РФ</a:t>
            </a:r>
          </a:p>
          <a:p>
            <a:pPr marL="285750" indent="-285750" algn="ctr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B2C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 algn="ctr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B2C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vo"/>
              <a:ea typeface="Calibri" panose="020F0502020204030204" pitchFamily="34" charset="0"/>
              <a:cs typeface="Arvo"/>
            </a:endParaRPr>
          </a:p>
          <a:p>
            <a:pPr marL="285750" indent="-28575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285751" indent="-285751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657" y="851555"/>
            <a:ext cx="8955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Энергоэффективные мероприятия в рамках капремонта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"/>
            <a:ext cx="12192000" cy="683863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16008" y="683873"/>
            <a:ext cx="11798711" cy="233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3694" y="212833"/>
            <a:ext cx="4575020" cy="322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ru-RU" sz="1801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Энергоэффективность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30479" y="23736"/>
            <a:ext cx="756000" cy="756000"/>
          </a:xfrm>
          <a:prstGeom prst="ellipse">
            <a:avLst/>
          </a:prstGeom>
          <a:solidFill>
            <a:srgbClr val="3B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/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 rotWithShape="1">
          <a:blip r:embed="rId2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423"/>
          <a:stretch/>
        </p:blipFill>
        <p:spPr>
          <a:xfrm>
            <a:off x="30482" y="11181"/>
            <a:ext cx="786479" cy="699769"/>
          </a:xfrm>
          <a:prstGeom prst="rect">
            <a:avLst/>
          </a:prstGeo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90717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6"/>
          <p:cNvSpPr/>
          <p:nvPr/>
        </p:nvSpPr>
        <p:spPr>
          <a:xfrm>
            <a:off x="216009" y="1739202"/>
            <a:ext cx="11762708" cy="459533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0" name="Rectangle 109"/>
          <p:cNvSpPr/>
          <p:nvPr/>
        </p:nvSpPr>
        <p:spPr>
          <a:xfrm>
            <a:off x="335866" y="1807988"/>
            <a:ext cx="11520268" cy="481171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0" bIns="0" numCol="1" rtlCol="0" anchor="t" anchorCtr="0"/>
          <a:lstStyle/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2000" b="1" u="sng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Проведение энергоаудита позволяет:</a:t>
            </a: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Понять где основные потери в МКД/обнаружить дефекты ограждающих конструкций</a:t>
            </a: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Определить необходимый набор мероприятий </a:t>
            </a: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Определить срок окупаемости мероприятий</a:t>
            </a: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Установить качество ранее произведенных работ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7077" y="992373"/>
            <a:ext cx="5181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Энергетический аудит МКД до/после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"/>
            <a:ext cx="12192000" cy="683863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16008" y="683873"/>
            <a:ext cx="11798711" cy="233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3694" y="212833"/>
            <a:ext cx="4575020" cy="322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ru-RU" sz="1801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Энергоэффективность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30479" y="23736"/>
            <a:ext cx="756000" cy="756000"/>
          </a:xfrm>
          <a:prstGeom prst="ellipse">
            <a:avLst/>
          </a:prstGeom>
          <a:solidFill>
            <a:srgbClr val="3B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/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 rotWithShape="1">
          <a:blip r:embed="rId2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423"/>
          <a:stretch/>
        </p:blipFill>
        <p:spPr>
          <a:xfrm>
            <a:off x="30482" y="11181"/>
            <a:ext cx="786479" cy="699769"/>
          </a:xfrm>
          <a:prstGeom prst="rect">
            <a:avLst/>
          </a:prstGeo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67250" y="3762375"/>
            <a:ext cx="5036232" cy="27527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b="1" u="sng" dirty="0">
              <a:solidFill>
                <a:srgbClr val="3B2C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vo"/>
              <a:ea typeface="Calibri" panose="020F0502020204030204" pitchFamily="34" charset="0"/>
              <a:cs typeface="Arvo"/>
            </a:endParaRPr>
          </a:p>
          <a:p>
            <a:pPr lvl="0" algn="ctr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b="1" u="sng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Экспресс-аудит МКД</a:t>
            </a:r>
          </a:p>
          <a:p>
            <a:pPr lvl="0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b="1" i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Срок</a:t>
            </a: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: 2 дня</a:t>
            </a:r>
            <a:b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</a:br>
            <a:r>
              <a:rPr lang="ru-RU" b="1" i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Стоимость</a:t>
            </a:r>
            <a:r>
              <a:rPr lang="ru-RU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: </a:t>
            </a: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от 19 тыс. рублей</a:t>
            </a:r>
          </a:p>
          <a:p>
            <a:pPr lvl="0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b="1" i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Что входит</a:t>
            </a: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: документальное, визуальное обследование, отчет по энергетическому обследованию с выработкой рекомендуемых мероприятий</a:t>
            </a:r>
          </a:p>
          <a:p>
            <a:pPr lvl="0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55571" y="3762375"/>
            <a:ext cx="4937759" cy="27527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b="1" u="sng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Комплексный энергоаудит МКД</a:t>
            </a:r>
          </a:p>
          <a:p>
            <a:pPr lvl="0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b="1" i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Срок</a:t>
            </a:r>
            <a:r>
              <a:rPr lang="ru-RU" b="1" i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: </a:t>
            </a: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от 2 недель</a:t>
            </a:r>
            <a:b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</a:br>
            <a:r>
              <a:rPr lang="ru-RU" b="1" i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Стоимость</a:t>
            </a: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: от 50 тыс. рублей</a:t>
            </a:r>
          </a:p>
          <a:p>
            <a:pPr lvl="0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b="1" i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Что входит</a:t>
            </a: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: документальное, визуальное, тепловизионное обследование, анализ и обработка результатов, выработка рекомендуемых мероприятий, разработка энергетического паспорта</a:t>
            </a:r>
          </a:p>
        </p:txBody>
      </p:sp>
    </p:spTree>
    <p:extLst>
      <p:ext uri="{BB962C8B-B14F-4D97-AF65-F5344CB8AC3E}">
        <p14:creationId xmlns:p14="http://schemas.microsoft.com/office/powerpoint/2010/main" val="111521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6"/>
          <p:cNvSpPr/>
          <p:nvPr/>
        </p:nvSpPr>
        <p:spPr>
          <a:xfrm>
            <a:off x="216008" y="1762985"/>
            <a:ext cx="11758407" cy="43444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0" name="Rectangle 109"/>
          <p:cNvSpPr/>
          <p:nvPr/>
        </p:nvSpPr>
        <p:spPr>
          <a:xfrm>
            <a:off x="335077" y="1931051"/>
            <a:ext cx="11520268" cy="40083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0" bIns="0" numCol="2" rtlCol="0" anchor="t" anchorCtr="0"/>
          <a:lstStyle/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Сформировать бережное отношение собственников к энергоресурсам</a:t>
            </a: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Провести именно тот вид работ, который будет наиболее эффективен (утепление фасада не всегда необходимо)</a:t>
            </a: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При комплексном подходе сэкономить в системах </a:t>
            </a: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Tx/>
              <a:buChar char="-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коллективного и индивидуального отопления до 45%</a:t>
            </a: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Tx/>
              <a:buChar char="-"/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коллективного и индивидуального использования ГВС до 50%</a:t>
            </a: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marL="342900" lvl="0" indent="-342900" algn="just">
              <a:lnSpc>
                <a:spcPts val="2400"/>
              </a:lnSpc>
              <a:buClr>
                <a:srgbClr val="ED7D31">
                  <a:lumMod val="75000"/>
                </a:srgbClr>
              </a:buClr>
              <a:buFontTx/>
              <a:buChar char="-"/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38205" y="992373"/>
            <a:ext cx="3899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Энергоаудит позволяет: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"/>
            <a:ext cx="12192000" cy="683863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16008" y="683873"/>
            <a:ext cx="11798711" cy="233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3694" y="212833"/>
            <a:ext cx="4575020" cy="322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ru-RU" sz="1801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Энергоэффективность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30479" y="23736"/>
            <a:ext cx="756000" cy="756000"/>
          </a:xfrm>
          <a:prstGeom prst="ellipse">
            <a:avLst/>
          </a:prstGeom>
          <a:solidFill>
            <a:srgbClr val="3B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/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 rotWithShape="1">
          <a:blip r:embed="rId3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423"/>
          <a:stretch/>
        </p:blipFill>
        <p:spPr>
          <a:xfrm>
            <a:off x="30482" y="11181"/>
            <a:ext cx="786479" cy="699769"/>
          </a:xfrm>
          <a:prstGeom prst="rect">
            <a:avLst/>
          </a:prstGeo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2"/>
          <a:stretch/>
        </p:blipFill>
        <p:spPr>
          <a:xfrm>
            <a:off x="6602172" y="2324493"/>
            <a:ext cx="5129448" cy="29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0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6"/>
          <p:cNvSpPr/>
          <p:nvPr/>
        </p:nvSpPr>
        <p:spPr>
          <a:xfrm>
            <a:off x="220309" y="1930400"/>
            <a:ext cx="11758407" cy="440413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0" name="Rectangle 109"/>
          <p:cNvSpPr/>
          <p:nvPr/>
        </p:nvSpPr>
        <p:spPr>
          <a:xfrm>
            <a:off x="323378" y="2016000"/>
            <a:ext cx="11520268" cy="42329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0" bIns="0" numCol="2" rtlCol="0" anchor="t" anchorCtr="0"/>
          <a:lstStyle/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2000" b="1" u="sng" dirty="0">
                <a:solidFill>
                  <a:srgbClr val="3B2C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/>
                <a:ea typeface="Calibri" panose="020F0502020204030204" pitchFamily="34" charset="0"/>
                <a:cs typeface="Arvo"/>
              </a:rPr>
              <a:t>Практика проведения энергоэффективных мероприятий в рамках капремонта: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16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16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Волгоградская область                Иркутская область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16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Калининградская область           Самарская область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16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Астраханская область                  Пензенская область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16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Курская область                            Костромская область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16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Калужская область                       Воронежская область 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16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Республика Татарстан                  Забайкальский край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16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Республика Марий Эл                   Ненецкий АО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r>
              <a:rPr lang="ru-RU" sz="16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г. Санкт – Петербург </a:t>
            </a: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16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lvl="0" algn="just">
              <a:lnSpc>
                <a:spcPts val="2400"/>
              </a:lnSpc>
              <a:buClr>
                <a:srgbClr val="ED7D31">
                  <a:lumMod val="75000"/>
                </a:srgbClr>
              </a:buClr>
            </a:pPr>
            <a:endParaRPr lang="ru-RU" sz="16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2899" y="830114"/>
            <a:ext cx="7631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Региональные подходы к энергоэффективному </a:t>
            </a:r>
          </a:p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капитальному ремонту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"/>
            <a:ext cx="12192000" cy="683863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16008" y="683873"/>
            <a:ext cx="11798711" cy="233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3694" y="212833"/>
            <a:ext cx="4575020" cy="322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ru-RU" sz="1801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Энергоэффективность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30479" y="23736"/>
            <a:ext cx="756000" cy="756000"/>
          </a:xfrm>
          <a:prstGeom prst="ellipse">
            <a:avLst/>
          </a:prstGeom>
          <a:solidFill>
            <a:srgbClr val="3B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/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 rotWithShape="1">
          <a:blip r:embed="rId2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423"/>
          <a:stretch/>
        </p:blipFill>
        <p:spPr>
          <a:xfrm>
            <a:off x="30482" y="11181"/>
            <a:ext cx="786479" cy="699769"/>
          </a:xfrm>
          <a:prstGeom prst="rect">
            <a:avLst/>
          </a:prstGeo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195" y="2310821"/>
            <a:ext cx="4771012" cy="30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6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6"/>
          <p:cNvSpPr/>
          <p:nvPr/>
        </p:nvSpPr>
        <p:spPr>
          <a:xfrm>
            <a:off x="220309" y="1930400"/>
            <a:ext cx="11758407" cy="440413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1" dirty="0"/>
          </a:p>
        </p:txBody>
      </p:sp>
      <p:sp>
        <p:nvSpPr>
          <p:cNvPr id="10" name="Rectangle 109"/>
          <p:cNvSpPr/>
          <p:nvPr/>
        </p:nvSpPr>
        <p:spPr>
          <a:xfrm>
            <a:off x="408479" y="1999186"/>
            <a:ext cx="11520268" cy="42329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80000" rIns="0" bIns="0" numCol="2" rtlCol="0" anchor="t" anchorCtr="0"/>
          <a:lstStyle/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Энергетическое обследования до проведения капитального ремонта более</a:t>
            </a: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 </a:t>
            </a:r>
          </a:p>
          <a:p>
            <a:pPr marL="342900" indent="-342900"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Установка приборов учета</a:t>
            </a: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Из 500 обследованных МКД в 10% рекомендовано отказаться от утепления фасадов (низкие теплопотери) = экономия 175 млн. рублей, направлены на другие работы</a:t>
            </a: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Уменьшение потребления тепловой энергии </a:t>
            </a: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r>
              <a:rPr lang="ru-RU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на 18%</a:t>
            </a: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  <a:p>
            <a:pPr algn="just">
              <a:lnSpc>
                <a:spcPts val="2400"/>
              </a:lnSpc>
              <a:buClr>
                <a:schemeClr val="accent2">
                  <a:lumMod val="75000"/>
                </a:schemeClr>
              </a:buClr>
            </a:pPr>
            <a:endParaRPr lang="ru-RU" sz="2000" b="1" dirty="0">
              <a:solidFill>
                <a:srgbClr val="3B2C4F"/>
              </a:solidFill>
              <a:latin typeface="Arvo"/>
              <a:ea typeface="Calibri" panose="020F0502020204030204" pitchFamily="34" charset="0"/>
              <a:cs typeface="Arv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71926" y="992373"/>
            <a:ext cx="7631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Региональные подходы к энергоэффективному </a:t>
            </a:r>
          </a:p>
          <a:p>
            <a:pPr algn="ctr"/>
            <a:r>
              <a:rPr lang="ru-RU" sz="2400" b="1" u="sng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капитальному ремонту. Самарская область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"/>
            <a:ext cx="12192000" cy="683863"/>
          </a:xfrm>
          <a:prstGeom prst="rect">
            <a:avLst/>
          </a:pr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16008" y="683873"/>
            <a:ext cx="11798711" cy="2333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403694" y="212833"/>
            <a:ext cx="4575020" cy="322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ru-RU" sz="1801" b="1" dirty="0">
                <a:solidFill>
                  <a:srgbClr val="3B2C4F"/>
                </a:solidFill>
                <a:latin typeface="Arvo"/>
                <a:ea typeface="Calibri" panose="020F0502020204030204" pitchFamily="34" charset="0"/>
                <a:cs typeface="Arvo"/>
              </a:rPr>
              <a:t>Энергоэффективность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30479" y="23736"/>
            <a:ext cx="756000" cy="756000"/>
          </a:xfrm>
          <a:prstGeom prst="ellipse">
            <a:avLst/>
          </a:prstGeom>
          <a:solidFill>
            <a:srgbClr val="3B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1"/>
          </a:p>
        </p:txBody>
      </p:sp>
      <p:pic>
        <p:nvPicPr>
          <p:cNvPr id="20" name="Изображение 5"/>
          <p:cNvPicPr>
            <a:picLocks noChangeAspect="1"/>
          </p:cNvPicPr>
          <p:nvPr/>
        </p:nvPicPr>
        <p:blipFill rotWithShape="1">
          <a:blip r:embed="rId3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5" r="38601" b="26423"/>
          <a:stretch/>
        </p:blipFill>
        <p:spPr>
          <a:xfrm>
            <a:off x="30482" y="11181"/>
            <a:ext cx="786479" cy="699769"/>
          </a:xfrm>
          <a:prstGeom prst="rect">
            <a:avLst/>
          </a:prstGeom>
          <a:noFill/>
          <a:effectLst>
            <a:glow>
              <a:schemeClr val="bg1"/>
            </a:glo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" b="7325"/>
          <a:stretch/>
        </p:blipFill>
        <p:spPr>
          <a:xfrm>
            <a:off x="7515225" y="2475797"/>
            <a:ext cx="3519934" cy="3010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трелка вниз 3"/>
          <p:cNvSpPr/>
          <p:nvPr/>
        </p:nvSpPr>
        <p:spPr>
          <a:xfrm>
            <a:off x="2562225" y="3571875"/>
            <a:ext cx="447675" cy="42862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0528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2409</TotalTime>
  <Words>641</Words>
  <Application>Microsoft Office PowerPoint</Application>
  <PresentationFormat>Широкоэкранный</PresentationFormat>
  <Paragraphs>210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Arvo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Елена Попова</cp:lastModifiedBy>
  <cp:revision>186</cp:revision>
  <cp:lastPrinted>2016-09-20T12:30:26Z</cp:lastPrinted>
  <dcterms:created xsi:type="dcterms:W3CDTF">2016-05-11T08:17:38Z</dcterms:created>
  <dcterms:modified xsi:type="dcterms:W3CDTF">2016-11-24T15:27:25Z</dcterms:modified>
</cp:coreProperties>
</file>