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28" r:id="rId3"/>
    <p:sldId id="829" r:id="rId4"/>
    <p:sldId id="830" r:id="rId5"/>
    <p:sldId id="838" r:id="rId6"/>
    <p:sldId id="837" r:id="rId7"/>
    <p:sldId id="824" r:id="rId8"/>
  </p:sldIdLst>
  <p:sldSz cx="9144000" cy="6858000" type="screen4x3"/>
  <p:notesSz cx="9874250" cy="6797675"/>
  <p:custDataLst>
    <p:tags r:id="rId1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791">
          <p15:clr>
            <a:srgbClr val="A4A3A4"/>
          </p15:clr>
        </p15:guide>
        <p15:guide id="3" pos="3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BE6CB"/>
    <a:srgbClr val="0000FF"/>
    <a:srgbClr val="D6E3BC"/>
    <a:srgbClr val="97A680"/>
    <a:srgbClr val="FFFFCC"/>
    <a:srgbClr val="FFFF99"/>
    <a:srgbClr val="6698AC"/>
    <a:srgbClr val="6699FF"/>
    <a:srgbClr val="D6E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20251" autoAdjust="0"/>
    <p:restoredTop sz="95071" autoAdjust="0"/>
  </p:normalViewPr>
  <p:slideViewPr>
    <p:cSldViewPr snapToGrid="0">
      <p:cViewPr varScale="1">
        <p:scale>
          <a:sx n="109" d="100"/>
          <a:sy n="109" d="100"/>
        </p:scale>
        <p:origin x="1410" y="96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37" y="53"/>
      </p:cViewPr>
      <p:guideLst>
        <p:guide orient="horz" pos="2141"/>
        <p:guide pos="31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t" anchorCtr="0" compatLnSpc="1">
            <a:prstTxWarp prst="textNoShape">
              <a:avLst/>
            </a:prstTxWarp>
          </a:bodyPr>
          <a:lstStyle>
            <a:lvl1pPr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t" anchorCtr="0" compatLnSpc="1">
            <a:prstTxWarp prst="textNoShape">
              <a:avLst/>
            </a:prstTxWarp>
          </a:bodyPr>
          <a:lstStyle>
            <a:lvl1pPr algn="r"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b" anchorCtr="0" compatLnSpc="1">
            <a:prstTxWarp prst="textNoShape">
              <a:avLst/>
            </a:prstTxWarp>
          </a:bodyPr>
          <a:lstStyle>
            <a:lvl1pPr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b" anchorCtr="0" compatLnSpc="1">
            <a:prstTxWarp prst="textNoShape">
              <a:avLst/>
            </a:prstTxWarp>
          </a:bodyPr>
          <a:lstStyle>
            <a:lvl1pPr algn="r"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97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t" anchorCtr="0" compatLnSpc="1">
            <a:prstTxWarp prst="textNoShape">
              <a:avLst/>
            </a:prstTxWarp>
          </a:bodyPr>
          <a:lstStyle>
            <a:lvl1pPr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t" anchorCtr="0" compatLnSpc="1">
            <a:prstTxWarp prst="textNoShape">
              <a:avLst/>
            </a:prstTxWarp>
          </a:bodyPr>
          <a:lstStyle>
            <a:lvl1pPr algn="r"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073" y="3228896"/>
            <a:ext cx="7244109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b" anchorCtr="0" compatLnSpc="1">
            <a:prstTxWarp prst="textNoShape">
              <a:avLst/>
            </a:prstTxWarp>
          </a:bodyPr>
          <a:lstStyle>
            <a:lvl1pPr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6" rIns="91172" bIns="45586" numCol="1" anchor="b" anchorCtr="0" compatLnSpc="1">
            <a:prstTxWarp prst="textNoShape">
              <a:avLst/>
            </a:prstTxWarp>
          </a:bodyPr>
          <a:lstStyle>
            <a:lvl1pPr algn="r" defTabSz="911693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9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4EE4E-A2F5-4B36-8B42-966F8860C3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6E5B2-D8A2-466F-89C8-00D56441F3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9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6E5B2-D8A2-466F-89C8-00D56441F3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2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6E5B2-D8A2-466F-89C8-00D56441F3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8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6E5B2-D8A2-466F-89C8-00D56441F3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50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6E5B2-D8A2-466F-89C8-00D56441F3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0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9" name="Picture 3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68" y="731011"/>
            <a:ext cx="3800864" cy="600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249"/>
            <a:ext cx="7772400" cy="56356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" name="Рисунок 1" descr="logo_ass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108" y="6326584"/>
            <a:ext cx="43725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2196151" y="6151427"/>
            <a:ext cx="6511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lang="ru-RU" sz="600" b="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участии</a:t>
            </a:r>
            <a:endParaRPr lang="en-US" sz="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 userDrawn="1"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fld id="{F4E9ECC5-69B7-49B5-AA69-F3385E0E61F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96" y="6299116"/>
            <a:ext cx="2659369" cy="4189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61" y="306578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Калькулятор энергосбережения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для многоквартирных жилых домов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762-4A00-4AB8-9F0C-D4FBB47F3A2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1000" y="1182469"/>
            <a:ext cx="8349113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Калькулятор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инструмент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содействия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собственникам помещений в многоквартирных домах в принятии решения: 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342900" y="396390"/>
            <a:ext cx="8458200" cy="461665"/>
          </a:xfrm>
        </p:spPr>
        <p:txBody>
          <a:bodyPr wrap="square">
            <a:spAutoFit/>
          </a:bodyPr>
          <a:lstStyle/>
          <a:p>
            <a:r>
              <a:rPr lang="ru-RU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Цель калькулятора</a:t>
            </a:r>
            <a:endParaRPr lang="en-US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9624" y="2184950"/>
            <a:ext cx="7200489" cy="10156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 проведении энергоэффективных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мероприятий в доме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том числе в рамках капитального ремонта многоквартирного дома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9625" y="3878760"/>
            <a:ext cx="7200488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 финансировании энергоэффективных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мероприятий с помощью банковского кредита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7400" y="2395601"/>
            <a:ext cx="594360" cy="594360"/>
            <a:chOff x="355600" y="1391920"/>
            <a:chExt cx="594360" cy="594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ounded Rectangle 14"/>
            <p:cNvSpPr/>
            <p:nvPr/>
          </p:nvSpPr>
          <p:spPr bwMode="auto">
            <a:xfrm>
              <a:off x="355600" y="1391920"/>
              <a:ext cx="594360" cy="59436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340" y="1504434"/>
              <a:ext cx="43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b="1" dirty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8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37400" y="3935523"/>
            <a:ext cx="594360" cy="594360"/>
            <a:chOff x="355600" y="1391920"/>
            <a:chExt cx="594360" cy="594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Rounded Rectangle 17"/>
            <p:cNvSpPr/>
            <p:nvPr/>
          </p:nvSpPr>
          <p:spPr bwMode="auto">
            <a:xfrm>
              <a:off x="355600" y="1391920"/>
              <a:ext cx="594360" cy="59436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4340" y="1504434"/>
              <a:ext cx="43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b="1" dirty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8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35516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762-4A00-4AB8-9F0C-D4FBB47F3A2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342900" y="382658"/>
            <a:ext cx="8458200" cy="461665"/>
          </a:xfrm>
        </p:spPr>
        <p:txBody>
          <a:bodyPr wrap="square">
            <a:spAutoFit/>
          </a:bodyPr>
          <a:lstStyle/>
          <a:p>
            <a:r>
              <a:rPr lang="ru-RU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Основные функции калькулятора</a:t>
            </a:r>
            <a:endParaRPr lang="en-US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1375" y="2355020"/>
            <a:ext cx="6477000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Экономии энергии и денежных средств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41375" y="4484945"/>
            <a:ext cx="6629400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Финансовой нагрузки при привлечении банковского кредита для финансирования ЭЭ мероприятий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1375" y="3343975"/>
            <a:ext cx="6699981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Ключевых показателей эффективности внедрения ЭЭ мероприятий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0888" y="1005857"/>
            <a:ext cx="8210350" cy="10156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Калькулятор позволяет оценить потенциальную экономию от внедрения энергоэффективных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(ЭЭ) мероприятий и произвести предварительные расчеты: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01025" y="2257895"/>
            <a:ext cx="594360" cy="594360"/>
            <a:chOff x="355600" y="1391920"/>
            <a:chExt cx="594360" cy="594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Rounded Rectangle 17"/>
            <p:cNvSpPr/>
            <p:nvPr/>
          </p:nvSpPr>
          <p:spPr bwMode="auto">
            <a:xfrm>
              <a:off x="355600" y="1391920"/>
              <a:ext cx="594360" cy="59436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4340" y="1504434"/>
              <a:ext cx="43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b="1" dirty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1</a:t>
              </a:r>
              <a:endParaRPr lang="en-US" sz="18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01025" y="3400738"/>
            <a:ext cx="594360" cy="594360"/>
            <a:chOff x="355600" y="1391920"/>
            <a:chExt cx="594360" cy="594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Rounded Rectangle 27"/>
            <p:cNvSpPr/>
            <p:nvPr/>
          </p:nvSpPr>
          <p:spPr bwMode="auto">
            <a:xfrm>
              <a:off x="355600" y="1391920"/>
              <a:ext cx="594360" cy="59436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4340" y="1504434"/>
              <a:ext cx="43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b="1" dirty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2</a:t>
              </a:r>
              <a:endParaRPr lang="en-US" sz="18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01025" y="4541708"/>
            <a:ext cx="594360" cy="594360"/>
            <a:chOff x="355600" y="1391920"/>
            <a:chExt cx="594360" cy="5943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Rounded Rectangle 30"/>
            <p:cNvSpPr/>
            <p:nvPr/>
          </p:nvSpPr>
          <p:spPr bwMode="auto">
            <a:xfrm>
              <a:off x="355600" y="1391920"/>
              <a:ext cx="594360" cy="594360"/>
            </a:xfrm>
            <a:prstGeom prst="roundRect">
              <a:avLst/>
            </a:prstGeom>
            <a:solidFill>
              <a:srgbClr val="CEDFD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4340" y="1504434"/>
              <a:ext cx="43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800" b="1" dirty="0">
                  <a:latin typeface="Arial" pitchFamily="34" charset="0"/>
                  <a:ea typeface="Segoe UI Symbol" pitchFamily="34" charset="0"/>
                  <a:cs typeface="Arial" pitchFamily="34" charset="0"/>
                </a:rPr>
                <a:t>3</a:t>
              </a:r>
              <a:endParaRPr lang="en-US" sz="1800" b="1" dirty="0">
                <a:latin typeface="Arial" pitchFamily="34" charset="0"/>
                <a:ea typeface="Segoe UI Symbo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4973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352800" y="2209800"/>
            <a:ext cx="2438400" cy="281940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 flipV="1">
            <a:off x="152400" y="3505200"/>
            <a:ext cx="3429000" cy="3048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762-4A00-4AB8-9F0C-D4FBB47F3A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4550" y="3477150"/>
            <a:ext cx="167640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Методология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2362200"/>
            <a:ext cx="106680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7675" y="1342073"/>
            <a:ext cx="254547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Вычислительный блок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342073"/>
            <a:ext cx="1981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Вводная информация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1342073"/>
            <a:ext cx="1981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Конечный результат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66800" y="3352800"/>
            <a:ext cx="106680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" y="2862590"/>
            <a:ext cx="9906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Данные о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доме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42900" y="393230"/>
            <a:ext cx="8458200" cy="461665"/>
          </a:xfrm>
        </p:spPr>
        <p:txBody>
          <a:bodyPr wrap="square">
            <a:spAutoFit/>
          </a:bodyPr>
          <a:lstStyle/>
          <a:p>
            <a:r>
              <a:rPr lang="ru-RU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Основные составляющие калькулятора</a:t>
            </a:r>
            <a:endParaRPr lang="en-US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8300" y="3838875"/>
            <a:ext cx="1134176" cy="95410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ЭЭ меро-приятия и их стоимость</a:t>
            </a:r>
          </a:p>
        </p:txBody>
      </p:sp>
      <p:sp>
        <p:nvSpPr>
          <p:cNvPr id="18" name="Right Arrow 17"/>
          <p:cNvSpPr/>
          <p:nvPr/>
        </p:nvSpPr>
        <p:spPr bwMode="auto">
          <a:xfrm flipV="1">
            <a:off x="5638800" y="3505200"/>
            <a:ext cx="3276600" cy="304800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00150" y="2438400"/>
            <a:ext cx="10668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391400" y="2438400"/>
            <a:ext cx="10668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2050" y="2938790"/>
            <a:ext cx="1143000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Экономия энергии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2831068"/>
            <a:ext cx="1066800" cy="73866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Экономия денежных средств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905000" y="2362200"/>
            <a:ext cx="1143000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2743200"/>
            <a:ext cx="1219200" cy="73866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Параметры банковского кредита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2552700" y="3735388"/>
            <a:ext cx="1588" cy="1588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705600" y="3581400"/>
            <a:ext cx="10668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29400" y="3684875"/>
            <a:ext cx="1219200" cy="138499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Финансово-экономи-ческий анализ внедрения ЭЭ мер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5979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328346" y="2327719"/>
            <a:ext cx="2438400" cy="1929061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762-4A00-4AB8-9F0C-D4FBB47F3A2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32875" y="385294"/>
            <a:ext cx="8458200" cy="1107996"/>
          </a:xfrm>
        </p:spPr>
        <p:txBody>
          <a:bodyPr wrap="square">
            <a:spAutoFit/>
          </a:bodyPr>
          <a:lstStyle/>
          <a:p>
            <a:pPr algn="just"/>
            <a:r>
              <a:rPr lang="ru-RU" sz="2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Калькулятор производит расчеты потенциальной экономии энергии на основе методологии, разработанной на базе действующих строительных норм и правил РФ. </a:t>
            </a:r>
            <a:endParaRPr lang="en-US" sz="22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65925" y="1690992"/>
            <a:ext cx="276324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Вычислительный блок калькулятора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09346" y="3122972"/>
            <a:ext cx="167640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Методология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328346" y="5123031"/>
            <a:ext cx="2438400" cy="96453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60642" y="5189798"/>
            <a:ext cx="2373808" cy="83099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Строительные нормы и правила Российской Федерации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16200000" flipV="1">
            <a:off x="3264756" y="4576228"/>
            <a:ext cx="744790" cy="22139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16200000" flipV="1">
            <a:off x="4165526" y="4576228"/>
            <a:ext cx="744790" cy="22139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16200000" flipV="1">
            <a:off x="5075905" y="4576228"/>
            <a:ext cx="744790" cy="221391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802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762-4A00-4AB8-9F0C-D4FBB47F3A2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" y="1061720"/>
            <a:ext cx="8229600" cy="477053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346075" indent="-346075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Расчеты экономии энергии, производимые калькулятором, являются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приблизительными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и призваны стимулировать собственников к последующим действиям.</a:t>
            </a:r>
          </a:p>
          <a:p>
            <a:pPr marL="346075" indent="-346075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346075" lvl="1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Факторы влияющие на экономию энергии: 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фактическая температура подачи теплоносителя по сравнению с нормативом,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фактическое количество жильцов, проживающих в доме по сравнению с нормативами, 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поведенческие особенности жильцов,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колебания погодных условий.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346075" indent="-346075" algn="just">
              <a:spcAft>
                <a:spcPts val="3600"/>
              </a:spcAft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Калькулятор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не заменяет энергоаудит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проведение которого необходимо для более точной оценки экономии энергии, возникающей при внедрении конкретных ЭЭ мероприятий в конкретном доме.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45440" y="340678"/>
            <a:ext cx="8458200" cy="461665"/>
          </a:xfr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точности расчетов экономии энергии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975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22220" y="2982484"/>
            <a:ext cx="410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15563</TotalTime>
  <Words>250</Words>
  <Application>Microsoft Office PowerPoint</Application>
  <PresentationFormat>Экран (4:3)</PresentationFormat>
  <Paragraphs>54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Segoe UI Symbol</vt:lpstr>
      <vt:lpstr>Times New Roman</vt:lpstr>
      <vt:lpstr>Trebuchet MS</vt:lpstr>
      <vt:lpstr>Wingdings</vt:lpstr>
      <vt:lpstr>Default Design</vt:lpstr>
      <vt:lpstr>Презентация PowerPoint</vt:lpstr>
      <vt:lpstr>Цель калькулятора</vt:lpstr>
      <vt:lpstr>Основные функции калькулятора</vt:lpstr>
      <vt:lpstr>Основные составляющие калькулятора</vt:lpstr>
      <vt:lpstr>Калькулятор производит расчеты потенциальной экономии энергии на основе методологии, разработанной на базе действующих строительных норм и правил РФ. </vt:lpstr>
      <vt:lpstr>О точности расчетов экономии энергии</vt:lpstr>
      <vt:lpstr>Презентация PowerPoint</vt:lpstr>
    </vt:vector>
  </TitlesOfParts>
  <Company>CVI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Татьяна Директорова</cp:lastModifiedBy>
  <cp:revision>862</cp:revision>
  <cp:lastPrinted>2013-11-07T15:35:05Z</cp:lastPrinted>
  <dcterms:created xsi:type="dcterms:W3CDTF">2007-03-26T18:34:25Z</dcterms:created>
  <dcterms:modified xsi:type="dcterms:W3CDTF">2016-11-29T10:32:39Z</dcterms:modified>
</cp:coreProperties>
</file>