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05" r:id="rId2"/>
    <p:sldId id="304" r:id="rId3"/>
    <p:sldId id="308" r:id="rId4"/>
    <p:sldId id="310" r:id="rId5"/>
    <p:sldId id="311" r:id="rId6"/>
    <p:sldId id="307" r:id="rId7"/>
    <p:sldId id="290" r:id="rId8"/>
    <p:sldId id="314" r:id="rId9"/>
    <p:sldId id="312" r:id="rId10"/>
    <p:sldId id="313" r:id="rId11"/>
    <p:sldId id="300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427"/>
    <a:srgbClr val="0099CC"/>
    <a:srgbClr val="FB9205"/>
    <a:srgbClr val="336699"/>
    <a:srgbClr val="CCECFF"/>
    <a:srgbClr val="F3F3F3"/>
    <a:srgbClr val="FF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 autoAdjust="0"/>
    <p:restoredTop sz="95757" autoAdjust="0"/>
  </p:normalViewPr>
  <p:slideViewPr>
    <p:cSldViewPr>
      <p:cViewPr>
        <p:scale>
          <a:sx n="75" d="100"/>
          <a:sy n="75" d="100"/>
        </p:scale>
        <p:origin x="-12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6;&#1076;&#1072;&#1085;&#1086;&#1074;\&#1050;&#1069;&#1057;\&#1043;&#1077;&#1085;&#1077;&#1088;&#1072;&#1094;&#1080;&#1103;%20+\&#1040;&#1050;\&#1057;&#1086;&#1075;&#1083;&#1072;&#1096;&#1077;&#1085;&#1080;&#1077;\&#1048;&#1058;&#1055;\ENES%202016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360959223497056"/>
          <c:y val="7.1857630333898803E-2"/>
          <c:w val="0.44160007850441035"/>
          <c:h val="0.856284739332202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Лист2!$D$6:$D$19</c:f>
              <c:strCache>
                <c:ptCount val="14"/>
                <c:pt idx="0">
                  <c:v>Инта</c:v>
                </c:pt>
                <c:pt idx="1">
                  <c:v>Новочебоксарск</c:v>
                </c:pt>
                <c:pt idx="2">
                  <c:v>Кирово-Чепецк</c:v>
                </c:pt>
                <c:pt idx="3">
                  <c:v>Йошкар-Ола</c:v>
                </c:pt>
                <c:pt idx="4">
                  <c:v>Воркута</c:v>
                </c:pt>
                <c:pt idx="5">
                  <c:v>Новокуйбышевск</c:v>
                </c:pt>
                <c:pt idx="6">
                  <c:v>Чебоксары</c:v>
                </c:pt>
                <c:pt idx="7">
                  <c:v>Сыктывкар</c:v>
                </c:pt>
                <c:pt idx="8">
                  <c:v>Ульяновск</c:v>
                </c:pt>
                <c:pt idx="9">
                  <c:v>Тольятти</c:v>
                </c:pt>
                <c:pt idx="10">
                  <c:v>Саратов</c:v>
                </c:pt>
                <c:pt idx="11">
                  <c:v>Самара</c:v>
                </c:pt>
                <c:pt idx="12">
                  <c:v>Екатеринбург</c:v>
                </c:pt>
                <c:pt idx="13">
                  <c:v>Нижний Новгород</c:v>
                </c:pt>
              </c:strCache>
            </c:strRef>
          </c:cat>
          <c:val>
            <c:numRef>
              <c:f>Лист2!$E$6:$E$19</c:f>
              <c:numCache>
                <c:formatCode>0.00</c:formatCode>
                <c:ptCount val="14"/>
                <c:pt idx="0">
                  <c:v>0.71399999999999997</c:v>
                </c:pt>
                <c:pt idx="1">
                  <c:v>1.5979999999999999</c:v>
                </c:pt>
                <c:pt idx="2">
                  <c:v>1.819</c:v>
                </c:pt>
                <c:pt idx="3">
                  <c:v>1.853</c:v>
                </c:pt>
                <c:pt idx="4">
                  <c:v>2.1080000000000001</c:v>
                </c:pt>
                <c:pt idx="5">
                  <c:v>2.4649999999999999</c:v>
                </c:pt>
                <c:pt idx="6">
                  <c:v>2.4990000000000001</c:v>
                </c:pt>
                <c:pt idx="7">
                  <c:v>4.25</c:v>
                </c:pt>
                <c:pt idx="8">
                  <c:v>5.27</c:v>
                </c:pt>
                <c:pt idx="9">
                  <c:v>5.6950000000000003</c:v>
                </c:pt>
                <c:pt idx="10">
                  <c:v>12.664999999999999</c:v>
                </c:pt>
                <c:pt idx="11">
                  <c:v>19.04</c:v>
                </c:pt>
                <c:pt idx="12">
                  <c:v>38.793999999999997</c:v>
                </c:pt>
                <c:pt idx="13">
                  <c:v>54.654999999999994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6126720"/>
        <c:axId val="72710912"/>
      </c:barChart>
      <c:catAx>
        <c:axId val="36126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72710912"/>
        <c:crosses val="autoZero"/>
        <c:auto val="1"/>
        <c:lblAlgn val="ctr"/>
        <c:lblOffset val="100"/>
        <c:tickLblSkip val="1"/>
        <c:noMultiLvlLbl val="0"/>
      </c:catAx>
      <c:valAx>
        <c:axId val="72710912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3612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A2468-1EAF-4F01-BAA5-DE16E19A3859}" type="datetimeFigureOut">
              <a:rPr lang="ru-RU" smtClean="0"/>
              <a:pPr/>
              <a:t>24.11.2016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D0BD1-C098-4A5C-BD4C-4FE144CE72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32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B5B63-A862-4BF6-A2F7-477AFCFC03B4}" type="datetimeFigureOut">
              <a:rPr lang="ru-RU" smtClean="0"/>
              <a:pPr/>
              <a:t>24.11.2016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FA996-FEAC-4B77-AE5E-9A0BE437E0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53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Shape 21"/>
          <p:cNvSpPr>
            <a:spLocks noGrp="1"/>
          </p:cNvSpPr>
          <p:nvPr>
            <p:ph type="title"/>
          </p:nvPr>
        </p:nvSpPr>
        <p:spPr>
          <a:xfrm>
            <a:off x="2242991" y="209325"/>
            <a:ext cx="6718998" cy="731396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100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525E6B"/>
                </a:solidFill>
              </a:rPr>
              <a:t>Title Text</a:t>
            </a:r>
          </a:p>
        </p:txBody>
      </p:sp>
      <p:sp>
        <p:nvSpPr>
          <p:cNvPr id="5" name="Shape 22"/>
          <p:cNvSpPr>
            <a:spLocks noGrp="1"/>
          </p:cNvSpPr>
          <p:nvPr>
            <p:ph type="body" idx="1"/>
          </p:nvPr>
        </p:nvSpPr>
        <p:spPr>
          <a:xfrm>
            <a:off x="554303" y="1555667"/>
            <a:ext cx="8035393" cy="3360493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929749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Вывод слайда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215900"/>
            <a:ext cx="8642350" cy="215900"/>
          </a:xfrm>
        </p:spPr>
        <p:txBody>
          <a:bodyPr lIns="0" tIns="0" rIns="0" bIns="18000" anchor="b" anchorCtr="0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250825" y="6337300"/>
            <a:ext cx="8640000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Примечания:</a:t>
            </a:r>
            <a:r>
              <a:rPr lang="ru-RU" dirty="0"/>
              <a:t> </a:t>
            </a:r>
            <a:r>
              <a:rPr lang="ru-RU" dirty="0" smtClean="0"/>
              <a:t>1 –</a:t>
            </a:r>
            <a:br>
              <a:rPr lang="ru-RU" dirty="0" smtClean="0"/>
            </a:br>
            <a:r>
              <a:rPr lang="ru-RU" dirty="0" smtClean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281879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4596487"/>
          </a:xfrm>
          <a:prstGeom prst="rect">
            <a:avLst/>
          </a:prstGeom>
          <a:solidFill>
            <a:srgbClr val="F1592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EF5B2E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EF5B2E"/>
                </a:solidFill>
              </a:rPr>
              <a:t>я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892969" y="517922"/>
            <a:ext cx="7358063" cy="232171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5600" dirty="0" smtClean="0">
                <a:solidFill>
                  <a:srgbClr val="FFFFFF"/>
                </a:solidFill>
              </a:rPr>
              <a:t>Название</a:t>
            </a:r>
            <a:endParaRPr sz="5600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892969" y="3187899"/>
            <a:ext cx="7358063" cy="794742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defRPr sz="22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defRPr sz="22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defRPr sz="22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defRPr sz="22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defRPr sz="22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Five</a:t>
            </a:r>
          </a:p>
        </p:txBody>
      </p:sp>
      <p:pic>
        <p:nvPicPr>
          <p:cNvPr id="2050" name="Picture 2" descr="C:\Users\ivol005\Desktop\Логотипы\Генерация\tplus_group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0" y="5084218"/>
            <a:ext cx="1885961" cy="114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63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250825" y="6356350"/>
            <a:ext cx="58340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710F0-95CE-41ED-9A90-13AF48BDBF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9497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8930" y="-1"/>
            <a:ext cx="9161860" cy="685800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0751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3" name="Shape 3"/>
          <p:cNvSpPr/>
          <p:nvPr/>
        </p:nvSpPr>
        <p:spPr>
          <a:xfrm>
            <a:off x="-8930" y="-5546"/>
            <a:ext cx="9161860" cy="114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266700" dist="38100" dir="5400000" sx="99000" sy="99000" algn="t" rotWithShape="0">
              <a:prstClr val="black">
                <a:alpha val="19000"/>
              </a:prstClr>
            </a:outerShdw>
          </a:effectLst>
        </p:spPr>
        <p:txBody>
          <a:bodyPr lIns="0" tIns="0" rIns="0" bIns="0" anchor="ctr"/>
          <a:lstStyle/>
          <a:p>
            <a:pPr algn="ctr" defTabSz="410751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kern="0" dirty="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21189" y="6416207"/>
            <a:ext cx="446873" cy="20005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300">
                <a:solidFill>
                  <a:srgbClr val="525E6A"/>
                </a:solidFill>
              </a:defRPr>
            </a:lvl1pPr>
          </a:lstStyle>
          <a:p>
            <a:pPr defTabSz="410751"/>
            <a:fld id="{86CB4B4D-7CA3-9044-876B-883B54F8677D}" type="slidenum">
              <a:rPr kern="0">
                <a:sym typeface="Arial"/>
              </a:rPr>
              <a:pPr defTabSz="410751"/>
              <a:t>‹#›</a:t>
            </a:fld>
            <a:endParaRPr kern="0" dirty="0">
              <a:sym typeface="Arial"/>
            </a:endParaRP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554303" y="1518953"/>
            <a:ext cx="8035394" cy="1057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 dirty="0">
                <a:solidFill>
                  <a:srgbClr val="525E6B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544711" y="2888021"/>
            <a:ext cx="8035393" cy="3360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65737E"/>
                </a:solidFill>
              </a:rPr>
              <a:t>Body Level Five</a:t>
            </a:r>
          </a:p>
        </p:txBody>
      </p:sp>
      <p:pic>
        <p:nvPicPr>
          <p:cNvPr id="1026" name="Picture 2" descr="C:\Users\ivol005\Desktop\Логотипы\Генерация\tplus_grou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62" y="247807"/>
            <a:ext cx="1055928" cy="64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5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  <p:sldLayoutId id="2147483690" r:id="rId3"/>
    <p:sldLayoutId id="2147483691" r:id="rId4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defTabSz="410751">
        <a:defRPr sz="3100" baseline="0">
          <a:solidFill>
            <a:srgbClr val="525E6B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1pPr>
      <a:lvl2pPr indent="160729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2pPr>
      <a:lvl3pPr indent="321457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3pPr>
      <a:lvl4pPr indent="482186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4pPr>
      <a:lvl5pPr indent="642915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5pPr>
      <a:lvl6pPr indent="803643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6pPr>
      <a:lvl7pPr indent="964372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7pPr>
      <a:lvl8pPr indent="1125101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8pPr>
      <a:lvl9pPr indent="1285829" defTabSz="410751">
        <a:defRPr sz="5600">
          <a:solidFill>
            <a:srgbClr val="525E6B"/>
          </a:solidFill>
          <a:latin typeface="+mn-lt"/>
          <a:ea typeface="+mn-ea"/>
          <a:cs typeface="+mn-cs"/>
          <a:sym typeface="Arial"/>
        </a:defRPr>
      </a:lvl9pPr>
    </p:titleStyle>
    <p:bodyStyle>
      <a:lvl1pPr defTabSz="410751">
        <a:spcBef>
          <a:spcPts val="2953"/>
        </a:spcBef>
        <a:defRPr sz="2500">
          <a:solidFill>
            <a:srgbClr val="65737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1pPr>
      <a:lvl2pPr indent="160729" defTabSz="410751">
        <a:spcBef>
          <a:spcPts val="2953"/>
        </a:spcBef>
        <a:defRPr sz="2500">
          <a:solidFill>
            <a:srgbClr val="65737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2pPr>
      <a:lvl3pPr indent="321457" defTabSz="410751">
        <a:spcBef>
          <a:spcPts val="2953"/>
        </a:spcBef>
        <a:defRPr sz="2500">
          <a:solidFill>
            <a:srgbClr val="65737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3pPr>
      <a:lvl4pPr indent="482186" defTabSz="410751">
        <a:spcBef>
          <a:spcPts val="2953"/>
        </a:spcBef>
        <a:defRPr sz="2500">
          <a:solidFill>
            <a:srgbClr val="65737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4pPr>
      <a:lvl5pPr indent="642915" defTabSz="410751">
        <a:spcBef>
          <a:spcPts val="2953"/>
        </a:spcBef>
        <a:defRPr sz="2500">
          <a:solidFill>
            <a:srgbClr val="65737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Arial"/>
        </a:defRPr>
      </a:lvl5pPr>
      <a:lvl6pPr indent="803643" defTabSz="410751">
        <a:spcBef>
          <a:spcPts val="2953"/>
        </a:spcBef>
        <a:defRPr sz="2500">
          <a:solidFill>
            <a:srgbClr val="65737E"/>
          </a:solidFill>
          <a:latin typeface="+mn-lt"/>
          <a:ea typeface="+mn-ea"/>
          <a:cs typeface="+mn-cs"/>
          <a:sym typeface="Arial"/>
        </a:defRPr>
      </a:lvl6pPr>
      <a:lvl7pPr indent="964372" defTabSz="410751">
        <a:spcBef>
          <a:spcPts val="2953"/>
        </a:spcBef>
        <a:defRPr sz="2500">
          <a:solidFill>
            <a:srgbClr val="65737E"/>
          </a:solidFill>
          <a:latin typeface="+mn-lt"/>
          <a:ea typeface="+mn-ea"/>
          <a:cs typeface="+mn-cs"/>
          <a:sym typeface="Arial"/>
        </a:defRPr>
      </a:lvl7pPr>
      <a:lvl8pPr indent="1125101" defTabSz="410751">
        <a:spcBef>
          <a:spcPts val="2953"/>
        </a:spcBef>
        <a:defRPr sz="2500">
          <a:solidFill>
            <a:srgbClr val="65737E"/>
          </a:solidFill>
          <a:latin typeface="+mn-lt"/>
          <a:ea typeface="+mn-ea"/>
          <a:cs typeface="+mn-cs"/>
          <a:sym typeface="Arial"/>
        </a:defRPr>
      </a:lvl8pPr>
      <a:lvl9pPr indent="1285829" defTabSz="410751">
        <a:spcBef>
          <a:spcPts val="2953"/>
        </a:spcBef>
        <a:defRPr sz="2500">
          <a:solidFill>
            <a:srgbClr val="65737E"/>
          </a:solidFill>
          <a:latin typeface="+mn-lt"/>
          <a:ea typeface="+mn-ea"/>
          <a:cs typeface="+mn-cs"/>
          <a:sym typeface="Arial"/>
        </a:defRPr>
      </a:lvl9pPr>
    </p:bodyStyle>
    <p:otherStyle>
      <a:lvl1pPr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160729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321457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482186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642915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803643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964372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1125101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1285829" algn="r" defTabSz="410751">
        <a:defRPr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7"/>
          <p:cNvSpPr>
            <a:spLocks noGrp="1"/>
          </p:cNvSpPr>
          <p:nvPr>
            <p:ph type="title"/>
          </p:nvPr>
        </p:nvSpPr>
        <p:spPr>
          <a:xfrm>
            <a:off x="144016" y="620688"/>
            <a:ext cx="9036496" cy="330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 smtClean="0"/>
              <a:t>Аспекты перехода к современной системе теплоснабжения на основе индивидуальных </a:t>
            </a:r>
            <a:br>
              <a:rPr lang="ru-RU" sz="2800" dirty="0" smtClean="0"/>
            </a:br>
            <a:r>
              <a:rPr lang="ru-RU" sz="2800" dirty="0" smtClean="0"/>
              <a:t>тепловых пунктов с использованием средств</a:t>
            </a:r>
            <a:r>
              <a:rPr lang="en-US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фонда </a:t>
            </a:r>
            <a:r>
              <a:rPr lang="ru-RU" sz="2800" dirty="0"/>
              <a:t>капитального ремонта</a:t>
            </a:r>
          </a:p>
        </p:txBody>
      </p:sp>
    </p:spTree>
    <p:extLst>
      <p:ext uri="{BB962C8B-B14F-4D97-AF65-F5344CB8AC3E}">
        <p14:creationId xmlns:p14="http://schemas.microsoft.com/office/powerpoint/2010/main" val="2221594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50947"/>
              </p:ext>
            </p:extLst>
          </p:nvPr>
        </p:nvGraphicFramePr>
        <p:xfrm>
          <a:off x="179513" y="3213663"/>
          <a:ext cx="8784975" cy="2735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774913"/>
                <a:gridCol w="561504"/>
                <a:gridCol w="631692"/>
                <a:gridCol w="772067"/>
                <a:gridCol w="701879"/>
                <a:gridCol w="1123007"/>
                <a:gridCol w="1555617"/>
              </a:tblGrid>
              <a:tr h="4211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Энергосберегающие и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энергоэффективные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м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ероприятие</a:t>
                      </a: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в рамках капитального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ремонта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ИНВЕСТИЦИИ*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ЭКОНОМИЯ (в год)**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ОКУПАЕМОСТЬ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Отдача (в год)</a:t>
                      </a:r>
                      <a:b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на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1000руб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вложений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</a:tr>
              <a:tr h="216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тыс.руб.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Гкал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тыс.руб.</a:t>
                      </a:r>
                      <a:endParaRPr lang="ru-RU" sz="1100" b="1" i="0" u="none" strike="noStrike" baseline="30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руб/руб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315" marR="9315" marT="931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5427"/>
                    </a:solidFill>
                  </a:tcPr>
                </a:tc>
              </a:tr>
              <a:tr h="259349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Установка ИТП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07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Гидравлическая балансировка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промывка системы отопления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6777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Теплоизоляция труб и арматуры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949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Термостатические радиаторные клапаны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Регулятор давления холодной воды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Замена окон на лестничных клетках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Теплоизоляция внешних стен (100 мм)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959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Теплоизоляция плоской крыши (100 мм)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15" marR="9315" marT="9315" marB="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1" name="Номер слайда 81"/>
          <p:cNvSpPr txBox="1">
            <a:spLocks/>
          </p:cNvSpPr>
          <p:nvPr/>
        </p:nvSpPr>
        <p:spPr>
          <a:xfrm>
            <a:off x="8521189" y="6397297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10</a:t>
            </a:fld>
            <a:endParaRPr lang="ru-RU" b="0" kern="0" dirty="0"/>
          </a:p>
        </p:txBody>
      </p:sp>
      <p:sp>
        <p:nvSpPr>
          <p:cNvPr id="14" name="Овал 13"/>
          <p:cNvSpPr/>
          <p:nvPr/>
        </p:nvSpPr>
        <p:spPr>
          <a:xfrm>
            <a:off x="7956376" y="5266205"/>
            <a:ext cx="504056" cy="251027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41" name="Заголовок 2"/>
          <p:cNvSpPr txBox="1">
            <a:spLocks/>
          </p:cNvSpPr>
          <p:nvPr/>
        </p:nvSpPr>
        <p:spPr>
          <a:xfrm>
            <a:off x="1797322" y="249332"/>
            <a:ext cx="6718998" cy="731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 defTabSz="410751">
              <a:defRPr sz="3100" baseline="0">
                <a:solidFill>
                  <a:srgbClr val="525E6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indent="321457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indent="482186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indent="642915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indent="803643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Энергоэффективность приводит 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 увеличению стоимости квадратного метра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0259" y="3861736"/>
            <a:ext cx="72380" cy="252027"/>
          </a:xfrm>
          <a:prstGeom prst="rect">
            <a:avLst/>
          </a:prstGeom>
          <a:solidFill>
            <a:srgbClr val="0099CC"/>
          </a:solidFill>
          <a:ln w="19050">
            <a:solidFill>
              <a:srgbClr val="0099CC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511" y="5085184"/>
            <a:ext cx="73127" cy="648759"/>
          </a:xfrm>
          <a:prstGeom prst="rect">
            <a:avLst/>
          </a:prstGeom>
          <a:solidFill>
            <a:srgbClr val="F15427"/>
          </a:solidFill>
          <a:ln w="19050">
            <a:solidFill>
              <a:srgbClr val="F15427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7503" y="6089521"/>
            <a:ext cx="86371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900" dirty="0" smtClean="0"/>
              <a:t>*  Жилое </a:t>
            </a:r>
            <a:r>
              <a:rPr lang="ru-RU" sz="900" dirty="0"/>
              <a:t>здание,  5 этажей, 100 квартир, год постройки 1960-е гг., общая площадь 5535 кв.м, кирпичный дом, потребление тепла – 2233 Гкал в </a:t>
            </a:r>
            <a:r>
              <a:rPr lang="ru-RU" sz="900" dirty="0" smtClean="0"/>
              <a:t>год. </a:t>
            </a:r>
            <a:br>
              <a:rPr lang="ru-RU" sz="900" dirty="0" smtClean="0"/>
            </a:br>
            <a:r>
              <a:rPr lang="ru-RU" sz="900" dirty="0" smtClean="0"/>
              <a:t>    Значения инвестиций для конкретного объекта требуют уточнения по результатам обследования здания </a:t>
            </a:r>
            <a:endParaRPr lang="ru-RU" sz="900" baseline="30000" dirty="0" smtClean="0"/>
          </a:p>
          <a:p>
            <a:pPr>
              <a:spcBef>
                <a:spcPts val="600"/>
              </a:spcBef>
            </a:pPr>
            <a:r>
              <a:rPr lang="ru-RU" sz="900" dirty="0" smtClean="0"/>
              <a:t>** Расчет исходя из </a:t>
            </a:r>
            <a:r>
              <a:rPr lang="ru-RU" sz="900" dirty="0"/>
              <a:t>тарифа 1750 </a:t>
            </a:r>
            <a:r>
              <a:rPr lang="ru-RU" sz="900" dirty="0" smtClean="0"/>
              <a:t>руб/Гкал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1303020"/>
            <a:ext cx="8964488" cy="12311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Установка ИТП: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экономически наиболее эффективный способ вложения средств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ФКР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основа энергосберегающих мероприятий капитального ремонта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(без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ИТП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платеж жителя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за тепло не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снизится, т.к.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экономия будет уходить в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форточки)</a:t>
            </a:r>
          </a:p>
        </p:txBody>
      </p:sp>
      <p:sp>
        <p:nvSpPr>
          <p:cNvPr id="47" name="Овал 46"/>
          <p:cNvSpPr/>
          <p:nvPr/>
        </p:nvSpPr>
        <p:spPr>
          <a:xfrm>
            <a:off x="5637615" y="3856760"/>
            <a:ext cx="504056" cy="251027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958405" y="3856759"/>
            <a:ext cx="504056" cy="251027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672481" y="5266204"/>
            <a:ext cx="504056" cy="251027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9514" y="4113764"/>
            <a:ext cx="73125" cy="324035"/>
          </a:xfrm>
          <a:prstGeom prst="rect">
            <a:avLst/>
          </a:prstGeom>
          <a:solidFill>
            <a:srgbClr val="0099CC"/>
          </a:solidFill>
          <a:ln w="19050">
            <a:solidFill>
              <a:srgbClr val="0099CC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0632" y="4437799"/>
            <a:ext cx="70890" cy="144016"/>
          </a:xfrm>
          <a:prstGeom prst="rect">
            <a:avLst/>
          </a:prstGeom>
          <a:solidFill>
            <a:srgbClr val="F15427"/>
          </a:solidFill>
          <a:ln w="19050">
            <a:solidFill>
              <a:srgbClr val="F15427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9515" y="4581815"/>
            <a:ext cx="72008" cy="288031"/>
          </a:xfrm>
          <a:prstGeom prst="rect">
            <a:avLst/>
          </a:prstGeom>
          <a:solidFill>
            <a:srgbClr val="0099CC"/>
          </a:solidFill>
          <a:ln w="19050">
            <a:solidFill>
              <a:srgbClr val="0099CC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0780" y="2636912"/>
            <a:ext cx="8790039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1520" y="2797091"/>
            <a:ext cx="2588714" cy="271869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16216" y="2791961"/>
            <a:ext cx="2313396" cy="276999"/>
          </a:xfrm>
          <a:prstGeom prst="rect">
            <a:avLst/>
          </a:prstGeom>
          <a:solidFill>
            <a:srgbClr val="F15427"/>
          </a:solidFill>
          <a:ln w="19050">
            <a:solidFill>
              <a:schemeClr val="accent5">
                <a:lumMod val="60000"/>
                <a:lumOff val="40000"/>
              </a:schemeClr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2) Снижение теплопотерь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124890" y="273040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15816" y="2730407"/>
            <a:ext cx="398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= 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07504" y="2780928"/>
            <a:ext cx="2795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Энергоэффективность здания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4797153"/>
            <a:ext cx="72008" cy="288031"/>
          </a:xfrm>
          <a:prstGeom prst="rect">
            <a:avLst/>
          </a:prstGeom>
          <a:solidFill>
            <a:srgbClr val="0099CC"/>
          </a:solidFill>
          <a:ln w="19050">
            <a:solidFill>
              <a:srgbClr val="0099CC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3961" y="2791960"/>
            <a:ext cx="2857710" cy="276999"/>
          </a:xfrm>
          <a:prstGeom prst="rect">
            <a:avLst/>
          </a:prstGeom>
          <a:solidFill>
            <a:srgbClr val="0099CC"/>
          </a:solidFill>
          <a:ln w="19050">
            <a:solidFill>
              <a:srgbClr val="0099CC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1) Регулировка теплопотребления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4285" y="1268760"/>
            <a:ext cx="8136904" cy="47910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180975" defTabSz="584200" latinLnBrk="1" hangingPunct="0">
              <a:spcBef>
                <a:spcPts val="400"/>
              </a:spcBef>
              <a:spcAft>
                <a:spcPts val="400"/>
              </a:spcAft>
            </a:pPr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На федеральном уровне: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закрепить, что установка ИТП (как целостного объекта) является основой </a:t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«Энергоэффективного капремонта» (позволяет получать экономию от всех </a:t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энергоэффективных мероприятий при проведении капремонта)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обязать устанавливать ИТП:</a:t>
            </a:r>
          </a:p>
          <a:p>
            <a:pPr marL="1200150" lvl="2" indent="-285750" defTabSz="584200" latinLnBrk="1" hangingPunct="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перевода системы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теплоснабжения на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 закрытую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схему;</a:t>
            </a:r>
          </a:p>
          <a:p>
            <a:pPr marL="1200150" lvl="2" indent="-285750" defTabSz="584200" latinLnBrk="1" hangingPunct="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при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новом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строительстве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(по принципу точечной застройки);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закрепить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, что установка ИТП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является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реконструкцией системы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теплоснабжения, </a:t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а не новым строительством в существующих зданиях; 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и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нициировать разработку программ по установке ИТП в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течение 3-х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лет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в бюджетных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/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учреждениях 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в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случае установки ИТП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жителями предусмотреть механизм софинансирования </a:t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из бюджета всех остальных энергоэфективных мероприятия капремонта </a:t>
            </a:r>
          </a:p>
          <a:p>
            <a:pPr defTabSz="584200" latinLnBrk="1" hangingPunct="0">
              <a:spcBef>
                <a:spcPts val="400"/>
              </a:spcBef>
              <a:spcAft>
                <a:spcPts val="400"/>
              </a:spcAft>
            </a:pPr>
            <a:r>
              <a:rPr lang="ru-RU" sz="1400" u="sng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На региональном уровне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: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включать установку ИТП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в программу капитального ремонта до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прочих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/>
            </a:r>
            <a:b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энергоэффективных мероприятий;</a:t>
            </a:r>
          </a:p>
          <a:p>
            <a:pPr marL="742950" lvl="1" indent="-285750" defTabSz="584200" latinLnBrk="1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учитывать установку ИТП при формировании предельных стоимостей по капремонту.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797322" y="249332"/>
            <a:ext cx="6718998" cy="7313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Что необходимо сделать законодательно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для масштабной установки ИТП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Номер слайда 81"/>
          <p:cNvSpPr txBox="1">
            <a:spLocks/>
          </p:cNvSpPr>
          <p:nvPr/>
        </p:nvSpPr>
        <p:spPr>
          <a:xfrm>
            <a:off x="8521189" y="6416207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11</a:t>
            </a:fld>
            <a:endParaRPr lang="ru-RU" b="0" kern="0" dirty="0"/>
          </a:p>
        </p:txBody>
      </p:sp>
    </p:spTree>
    <p:extLst>
      <p:ext uri="{BB962C8B-B14F-4D97-AF65-F5344CB8AC3E}">
        <p14:creationId xmlns:p14="http://schemas.microsoft.com/office/powerpoint/2010/main" val="7546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7321" y="465356"/>
            <a:ext cx="6984597" cy="73139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Законодательная база, предписывающая создание эффективной и современной системы теплоснабжения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8577"/>
              </p:ext>
            </p:extLst>
          </p:nvPr>
        </p:nvGraphicFramePr>
        <p:xfrm>
          <a:off x="183087" y="1241284"/>
          <a:ext cx="8784975" cy="521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721"/>
                <a:gridCol w="3384376"/>
                <a:gridCol w="2739878"/>
              </a:tblGrid>
              <a:tr h="330562"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Инициатива</a:t>
                      </a:r>
                      <a:endParaRPr lang="ru-RU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Целевой результат </a:t>
                      </a:r>
                      <a:endParaRPr lang="ru-RU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Нормативный правовой</a:t>
                      </a:r>
                      <a:r>
                        <a:rPr lang="ru-RU" sz="105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акт, проект</a:t>
                      </a:r>
                      <a:endParaRPr lang="ru-RU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97851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Концессии в теплосети и водоканалах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Привлечение</a:t>
                      </a:r>
                      <a: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частных операторов (инвесторов)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ФЗ от 21.07.2005 г. №115-ФЗ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«О концессионных соглашениях»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2011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Тотальный автоматизированный  учёт энергоресурсов, воды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Введение требований и сроков по оснащению приборами учета.  О</a:t>
                      </a:r>
                      <a:r>
                        <a:rPr lang="ru-RU" alt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тмена возможности не устанавливать приборы учета для объектов </a:t>
                      </a:r>
                      <a:br>
                        <a:rPr lang="ru-RU" alt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alt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с максимальным объемом потребления тепловой энергии менее 0,2 Гкал/ч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ФЗ от 23.11.2009 г. №261-ФЗ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«Об энергосбережении…», законопроект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657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Энергосервис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Внедрение механизма для проведения мероприятий по энергосбережению и энергоэффективности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ФЗ от 23.11.2009 г. №261-ФЗ «Об энергосбережении…», законопроект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851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Утверждение схем теплоснабжения и выбор</a:t>
                      </a:r>
                      <a: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ЕТО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Инвентаризация</a:t>
                      </a:r>
                      <a: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комплекса централизованного теплоснабжения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ФЗ от 27.07.2010 г. №</a:t>
                      </a:r>
                      <a:r>
                        <a:rPr lang="en-US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190</a:t>
                      </a: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-ФЗ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«О теплоснабжении»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571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Переход на «закрытую» схему горячего водоснабжения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Экономичное теплопотребление и высокое качество горячего водоснабжения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ФЗ от 07.12.2011 №</a:t>
                      </a:r>
                      <a:r>
                        <a:rPr lang="en-US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417-</a:t>
                      </a: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ФЗ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«О внесении изменений в отдельные законодательные акты…»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571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Долгосрочные тарифы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Гарантии возврата вложенных средств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ФЗ от 30.12.2012</a:t>
                      </a:r>
                      <a: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 №291-ФЗ </a:t>
                      </a:r>
                      <a:b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05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«О внесении изменений в отдельные законодательные акты…»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2571">
                <a:tc>
                  <a:txBody>
                    <a:bodyPr/>
                    <a:lstStyle/>
                    <a:p>
                      <a:pPr algn="l" defTabSz="410751" eaLnBrk="1" hangingPunct="1"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Усиление системы надежности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и качества теплоснабжения с локализаций ответственности на ЕТО </a:t>
                      </a:r>
                      <a:endParaRPr lang="ru-RU" alt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Экономическое стимулирование ЕТО </a:t>
                      </a:r>
                      <a:b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</a:b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к повышению энергоэффективности</a:t>
                      </a:r>
                      <a:r>
                        <a:rPr lang="en-US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всего комплекса теплоснабжения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410751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Законопроект по целевой модели рынка тепловой энергии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4270">
                <a:tc>
                  <a:txBody>
                    <a:bodyPr/>
                    <a:lstStyle/>
                    <a:p>
                      <a:pPr marL="0" marR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Справедливая альтернатива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10751"/>
                      <a:r>
                        <a:rPr lang="ru-RU" sz="10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  <a:sym typeface="Arial"/>
                        </a:rPr>
                        <a:t>Либерализация цен и отношений в сфере теплоснабжения и защита потребителей </a:t>
                      </a:r>
                      <a:endParaRPr lang="ru-RU" sz="105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1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http://www.clipartbest.com/cliparts/7ca/oqo/7caoqonA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83" y="4099044"/>
            <a:ext cx="210926" cy="19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best.com/cliparts/7ca/oqo/7caoqonA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2082180"/>
            <a:ext cx="210926" cy="19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clipartbest.com/cliparts/7ca/oqo/7caoqonA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3162940"/>
            <a:ext cx="210926" cy="19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10172"/>
            <a:ext cx="2662840" cy="1008112"/>
          </a:xfrm>
          <a:prstGeom prst="rect">
            <a:avLst/>
          </a:prstGeom>
          <a:noFill/>
          <a:ln w="38100" cap="flat">
            <a:solidFill>
              <a:srgbClr val="F15427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3018284"/>
            <a:ext cx="2662840" cy="576064"/>
          </a:xfrm>
          <a:prstGeom prst="rect">
            <a:avLst/>
          </a:prstGeom>
          <a:noFill/>
          <a:ln w="38100" cap="flat">
            <a:solidFill>
              <a:srgbClr val="F15427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026396"/>
            <a:ext cx="2662840" cy="792088"/>
          </a:xfrm>
          <a:prstGeom prst="rect">
            <a:avLst/>
          </a:prstGeom>
          <a:noFill/>
          <a:ln w="38100" cap="flat">
            <a:solidFill>
              <a:srgbClr val="F15427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012050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Диаграмма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347642"/>
              </p:ext>
            </p:extLst>
          </p:nvPr>
        </p:nvGraphicFramePr>
        <p:xfrm>
          <a:off x="2627784" y="3573016"/>
          <a:ext cx="2975629" cy="218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2681536" y="1312312"/>
            <a:ext cx="2538536" cy="892552"/>
          </a:xfrm>
          <a:prstGeom prst="rect">
            <a:avLst/>
          </a:prstGeom>
          <a:solidFill>
            <a:srgbClr val="F15427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  <a:t>ФЗ «О теплоснабжении» предписывает осуществить закрытие схем водоразбора </a:t>
            </a:r>
            <a:b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</a:br>
            <a: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  <a:t>во всех СЦТ до 2022 г.</a:t>
            </a:r>
            <a:endParaRPr lang="ru-RU" sz="1300" dirty="0" smtClean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2641129" y="2341329"/>
            <a:ext cx="26509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Инвестиции в мероприятия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по переводу на «закрытую»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схему горячего  водоснабжения только в регионах присутствия Т+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составят более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153 млрд рублей</a:t>
            </a:r>
            <a:r>
              <a:rPr lang="ru-RU" sz="1200" baseline="30000" dirty="0">
                <a:solidFill>
                  <a:schemeClr val="bg2">
                    <a:lumMod val="50000"/>
                  </a:schemeClr>
                </a:solidFill>
              </a:rPr>
              <a:t>*</a:t>
            </a:r>
            <a:endParaRPr lang="ru-RU" sz="1200" baseline="30000" dirty="0" smtClean="0">
              <a:solidFill>
                <a:schemeClr val="bg2">
                  <a:lumMod val="50000"/>
                </a:schemeClr>
              </a:solidFill>
              <a:cs typeface="Tahoma" pitchFamily="34" charset="0"/>
            </a:endParaRPr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5364088" y="2886035"/>
            <a:ext cx="32072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ИТП как целостный объект должен быть предусмотрен в перечне работ, подпадающих под программу капитального ремонта</a:t>
            </a: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763688" y="188640"/>
            <a:ext cx="6718998" cy="731396"/>
          </a:xfrm>
          <a:prstGeom prst="rect">
            <a:avLst/>
          </a:prstGeom>
        </p:spPr>
        <p:txBody>
          <a:bodyPr>
            <a:noAutofit/>
          </a:bodyPr>
          <a:lstStyle>
            <a:lvl1pPr defTabSz="410751">
              <a:defRPr sz="3100" baseline="0">
                <a:solidFill>
                  <a:srgbClr val="525E6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indent="321457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indent="482186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indent="642915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indent="803643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defTabSz="584200" latinLnBrk="1" hangingPunct="0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Системные проблемы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для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модернизации систем теплоснабжения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86140" y="5674022"/>
            <a:ext cx="3506340" cy="92333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ИТП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(индивидуальный тепловой пункт) – комплект оборудования, предназначенный для присоединения систем отопления, горячего водоснабжения и вентиляции здания к тепловой сети, позволяющий изменять температурный и гидравлический режимы теплоносителя, обеспечивать учет и регулирование расхода тепловой энергии и теплоносителя.</a:t>
            </a:r>
          </a:p>
        </p:txBody>
      </p:sp>
      <p:sp>
        <p:nvSpPr>
          <p:cNvPr id="140" name="Номер слайда 139"/>
          <p:cNvSpPr>
            <a:spLocks noGrp="1"/>
          </p:cNvSpPr>
          <p:nvPr>
            <p:ph type="sldNum" sz="quarter" idx="11"/>
          </p:nvPr>
        </p:nvSpPr>
        <p:spPr>
          <a:xfrm>
            <a:off x="8531297" y="6466547"/>
            <a:ext cx="446873" cy="200055"/>
          </a:xfrm>
        </p:spPr>
        <p:txBody>
          <a:bodyPr/>
          <a:lstStyle/>
          <a:p>
            <a:pPr>
              <a:defRPr/>
            </a:pPr>
            <a:fld id="{185710F0-95CE-41ED-9A90-13AF48BDBFF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879812" y="5719960"/>
            <a:ext cx="2124236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Всего: 153 млрд руб.</a:t>
            </a:r>
            <a:endParaRPr kumimoji="0" lang="ru-RU" sz="1000" b="1" i="0" u="none" strike="noStrike" cap="none" spc="0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6166465"/>
            <a:ext cx="23513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>
              <a:tabLst>
                <a:tab pos="895350" algn="l"/>
              </a:tabLst>
            </a:pPr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</a:rPr>
              <a:t>* оценка по результатам   маркетингового исследования </a:t>
            </a:r>
            <a:endParaRPr lang="ru-RU" sz="105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>
            <a:off x="5292080" y="2295782"/>
            <a:ext cx="0" cy="4373578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2627784" y="2243650"/>
            <a:ext cx="0" cy="4425710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Прямоугольник 31"/>
          <p:cNvSpPr/>
          <p:nvPr/>
        </p:nvSpPr>
        <p:spPr>
          <a:xfrm>
            <a:off x="5364088" y="2227317"/>
            <a:ext cx="3652909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00"/>
              </a:spcBef>
              <a:buAutoNum type="arabicPeriod"/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Энергоэффективность</a:t>
            </a:r>
          </a:p>
          <a:p>
            <a:pPr marL="342900" indent="-342900">
              <a:spcBef>
                <a:spcPts val="200"/>
              </a:spcBef>
              <a:buAutoNum type="arabicPeriod"/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З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акрытая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схема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теплоснабжения</a:t>
            </a:r>
          </a:p>
          <a:p>
            <a:pPr marL="342900" indent="-342900">
              <a:spcBef>
                <a:spcPts val="200"/>
              </a:spcBef>
              <a:buAutoNum type="arabicPeriod"/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Новое качество услуги теплоснабжения  </a:t>
            </a:r>
            <a:endParaRPr lang="ru-RU" sz="1200" dirty="0">
              <a:solidFill>
                <a:schemeClr val="bg2">
                  <a:lumMod val="50000"/>
                </a:schemeClr>
              </a:solidFill>
              <a:cs typeface="Tahoma" pitchFamily="34" charset="0"/>
            </a:endParaRPr>
          </a:p>
        </p:txBody>
      </p:sp>
      <p:grpSp>
        <p:nvGrpSpPr>
          <p:cNvPr id="411" name="Группа 410"/>
          <p:cNvGrpSpPr/>
          <p:nvPr/>
        </p:nvGrpSpPr>
        <p:grpSpPr>
          <a:xfrm>
            <a:off x="161256" y="1301859"/>
            <a:ext cx="2368077" cy="903005"/>
            <a:chOff x="161256" y="1340768"/>
            <a:chExt cx="2368077" cy="903005"/>
          </a:xfrm>
        </p:grpSpPr>
        <p:sp>
          <p:nvSpPr>
            <p:cNvPr id="336" name="Прямоугольник 335"/>
            <p:cNvSpPr>
              <a:spLocks noChangeArrowheads="1"/>
            </p:cNvSpPr>
            <p:nvPr/>
          </p:nvSpPr>
          <p:spPr bwMode="auto">
            <a:xfrm>
              <a:off x="161256" y="1340768"/>
              <a:ext cx="2368077" cy="903005"/>
            </a:xfrm>
            <a:prstGeom prst="rect">
              <a:avLst/>
            </a:prstGeom>
            <a:solidFill>
              <a:srgbClr val="F15427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defRPr/>
              </a:pPr>
              <a:endParaRPr lang="ru-RU" sz="1200" dirty="0" smtClean="0">
                <a:solidFill>
                  <a:schemeClr val="bg1"/>
                </a:solidFill>
                <a:cs typeface="Tahoma" pitchFamily="34" charset="0"/>
              </a:endParaRPr>
            </a:p>
          </p:txBody>
        </p:sp>
        <p:sp>
          <p:nvSpPr>
            <p:cNvPr id="190" name="Прямоугольник 189"/>
            <p:cNvSpPr>
              <a:spLocks noChangeArrowheads="1"/>
            </p:cNvSpPr>
            <p:nvPr/>
          </p:nvSpPr>
          <p:spPr bwMode="auto">
            <a:xfrm>
              <a:off x="305272" y="1407260"/>
              <a:ext cx="2178496" cy="692497"/>
            </a:xfrm>
            <a:prstGeom prst="rect">
              <a:avLst/>
            </a:prstGeom>
            <a:solidFill>
              <a:srgbClr val="F15427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  <a:defRPr/>
              </a:pPr>
              <a:r>
                <a:rPr lang="ru-RU" sz="1300" b="1" dirty="0" smtClean="0">
                  <a:solidFill>
                    <a:schemeClr val="bg1"/>
                  </a:solidFill>
                  <a:cs typeface="Tahoma" pitchFamily="34" charset="0"/>
                </a:rPr>
                <a:t>Недостатки </a:t>
              </a:r>
              <a:br>
                <a:rPr lang="ru-RU" sz="1300" b="1" dirty="0" smtClean="0">
                  <a:solidFill>
                    <a:schemeClr val="bg1"/>
                  </a:solidFill>
                  <a:cs typeface="Tahoma" pitchFamily="34" charset="0"/>
                </a:rPr>
              </a:br>
              <a:r>
                <a:rPr lang="ru-RU" sz="1300" b="1" dirty="0" smtClean="0">
                  <a:solidFill>
                    <a:schemeClr val="bg1"/>
                  </a:solidFill>
                  <a:cs typeface="Tahoma" pitchFamily="34" charset="0"/>
                </a:rPr>
                <a:t>открытой системы теплоснабжения </a:t>
              </a:r>
              <a:endParaRPr lang="ru-RU" sz="1300" dirty="0" smtClean="0">
                <a:solidFill>
                  <a:schemeClr val="bg1"/>
                </a:solidFill>
                <a:cs typeface="Tahoma" pitchFamily="34" charset="0"/>
              </a:endParaRPr>
            </a:p>
          </p:txBody>
        </p:sp>
      </p:grpSp>
      <p:sp>
        <p:nvSpPr>
          <p:cNvPr id="191" name="Прямоугольник 190"/>
          <p:cNvSpPr/>
          <p:nvPr/>
        </p:nvSpPr>
        <p:spPr bwMode="auto">
          <a:xfrm>
            <a:off x="7414268" y="4125673"/>
            <a:ext cx="617538" cy="9178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192" name="Группа 191"/>
          <p:cNvGrpSpPr/>
          <p:nvPr/>
        </p:nvGrpSpPr>
        <p:grpSpPr bwMode="auto">
          <a:xfrm rot="10800000">
            <a:off x="7721532" y="4255780"/>
            <a:ext cx="411795" cy="279160"/>
            <a:chOff x="3894355" y="1782919"/>
            <a:chExt cx="787931" cy="554607"/>
          </a:xfrm>
          <a:solidFill>
            <a:schemeClr val="bg1"/>
          </a:solidFill>
        </p:grpSpPr>
        <p:sp>
          <p:nvSpPr>
            <p:cNvPr id="193" name="Полилиния 192"/>
            <p:cNvSpPr/>
            <p:nvPr/>
          </p:nvSpPr>
          <p:spPr>
            <a:xfrm>
              <a:off x="3894355" y="1782919"/>
              <a:ext cx="765862" cy="133081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94" name="Полилиния 193"/>
            <p:cNvSpPr/>
            <p:nvPr/>
          </p:nvSpPr>
          <p:spPr>
            <a:xfrm>
              <a:off x="3901414" y="1944222"/>
              <a:ext cx="765862" cy="133081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95" name="Полилиния 194"/>
            <p:cNvSpPr/>
            <p:nvPr/>
          </p:nvSpPr>
          <p:spPr>
            <a:xfrm>
              <a:off x="3901414" y="2071364"/>
              <a:ext cx="765862" cy="133081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96" name="Полилиния 195"/>
            <p:cNvSpPr/>
            <p:nvPr/>
          </p:nvSpPr>
          <p:spPr>
            <a:xfrm>
              <a:off x="3916424" y="2204445"/>
              <a:ext cx="765862" cy="133081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grpSp>
        <p:nvGrpSpPr>
          <p:cNvPr id="197" name="Группа 196"/>
          <p:cNvGrpSpPr/>
          <p:nvPr/>
        </p:nvGrpSpPr>
        <p:grpSpPr bwMode="auto">
          <a:xfrm rot="10800000">
            <a:off x="7761706" y="4632763"/>
            <a:ext cx="406528" cy="239077"/>
            <a:chOff x="3904433" y="1943422"/>
            <a:chExt cx="777853" cy="394104"/>
          </a:xfrm>
          <a:solidFill>
            <a:schemeClr val="bg1"/>
          </a:solidFill>
        </p:grpSpPr>
        <p:sp>
          <p:nvSpPr>
            <p:cNvPr id="198" name="Полилиния 197"/>
            <p:cNvSpPr/>
            <p:nvPr/>
          </p:nvSpPr>
          <p:spPr>
            <a:xfrm>
              <a:off x="3904433" y="1943422"/>
              <a:ext cx="765862" cy="133080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99" name="Полилиния 198"/>
            <p:cNvSpPr/>
            <p:nvPr/>
          </p:nvSpPr>
          <p:spPr>
            <a:xfrm>
              <a:off x="3911491" y="2076504"/>
              <a:ext cx="765862" cy="133080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00" name="Полилиния 199"/>
            <p:cNvSpPr/>
            <p:nvPr/>
          </p:nvSpPr>
          <p:spPr>
            <a:xfrm>
              <a:off x="3916424" y="2204445"/>
              <a:ext cx="765862" cy="133081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grpFill/>
            <a:ln>
              <a:solidFill>
                <a:srgbClr val="F154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cxnSp>
        <p:nvCxnSpPr>
          <p:cNvPr id="201" name="Прямая соединительная линия 200"/>
          <p:cNvCxnSpPr/>
          <p:nvPr/>
        </p:nvCxnSpPr>
        <p:spPr bwMode="auto">
          <a:xfrm>
            <a:off x="6436670" y="4247788"/>
            <a:ext cx="811903" cy="0"/>
          </a:xfrm>
          <a:prstGeom prst="line">
            <a:avLst/>
          </a:prstGeom>
          <a:ln w="381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 bwMode="auto">
          <a:xfrm flipV="1">
            <a:off x="8083499" y="4251930"/>
            <a:ext cx="171704" cy="4004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73" y="3920763"/>
            <a:ext cx="2159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73" y="4150950"/>
            <a:ext cx="2159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" name="Прямая соединительная линия 204"/>
          <p:cNvCxnSpPr/>
          <p:nvPr/>
        </p:nvCxnSpPr>
        <p:spPr bwMode="auto">
          <a:xfrm>
            <a:off x="8707461" y="3949338"/>
            <a:ext cx="107950" cy="0"/>
          </a:xfrm>
          <a:prstGeom prst="line">
            <a:avLst/>
          </a:prstGeom>
          <a:ln w="15875">
            <a:solidFill>
              <a:srgbClr val="F15427"/>
            </a:solidFill>
            <a:headEnd type="triangle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 bwMode="auto">
          <a:xfrm>
            <a:off x="8707461" y="4176350"/>
            <a:ext cx="107950" cy="0"/>
          </a:xfrm>
          <a:prstGeom prst="line">
            <a:avLst/>
          </a:prstGeom>
          <a:ln w="15875">
            <a:solidFill>
              <a:srgbClr val="F15427"/>
            </a:solidFill>
            <a:headEnd type="triangle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 bwMode="auto">
          <a:xfrm>
            <a:off x="8815411" y="3874725"/>
            <a:ext cx="0" cy="520700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 bwMode="auto">
          <a:xfrm flipH="1" flipV="1">
            <a:off x="8250045" y="3874725"/>
            <a:ext cx="565366" cy="2753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 bwMode="auto">
          <a:xfrm>
            <a:off x="8127013" y="4529211"/>
            <a:ext cx="246063" cy="0"/>
          </a:xfrm>
          <a:prstGeom prst="line">
            <a:avLst/>
          </a:prstGeom>
          <a:ln w="19050">
            <a:solidFill>
              <a:srgbClr val="F15427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 bwMode="auto">
          <a:xfrm>
            <a:off x="8364561" y="4247788"/>
            <a:ext cx="125412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 bwMode="auto">
          <a:xfrm>
            <a:off x="8364561" y="4031888"/>
            <a:ext cx="1811" cy="503053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 bwMode="auto">
          <a:xfrm flipV="1">
            <a:off x="8250044" y="3868461"/>
            <a:ext cx="0" cy="383469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>
            <a:endCxn id="200" idx="3"/>
          </p:cNvCxnSpPr>
          <p:nvPr/>
        </p:nvCxnSpPr>
        <p:spPr bwMode="auto">
          <a:xfrm flipH="1">
            <a:off x="8153423" y="4632608"/>
            <a:ext cx="646113" cy="0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 bwMode="auto">
          <a:xfrm>
            <a:off x="8691586" y="4755986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 bwMode="auto">
          <a:xfrm>
            <a:off x="8691586" y="5044018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 bwMode="auto">
          <a:xfrm>
            <a:off x="8691586" y="5260042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 bwMode="auto">
          <a:xfrm>
            <a:off x="8799536" y="4632608"/>
            <a:ext cx="0" cy="627434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/>
          <p:nvPr/>
        </p:nvCxnSpPr>
        <p:spPr bwMode="auto">
          <a:xfrm flipV="1">
            <a:off x="7959748" y="4861133"/>
            <a:ext cx="0" cy="542925"/>
          </a:xfrm>
          <a:prstGeom prst="line">
            <a:avLst/>
          </a:prstGeom>
          <a:ln>
            <a:solidFill>
              <a:srgbClr val="0365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Овал 218"/>
          <p:cNvSpPr/>
          <p:nvPr/>
        </p:nvSpPr>
        <p:spPr bwMode="auto">
          <a:xfrm>
            <a:off x="7866086" y="4323988"/>
            <a:ext cx="144462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220" name="Овал 219"/>
          <p:cNvSpPr/>
          <p:nvPr/>
        </p:nvSpPr>
        <p:spPr bwMode="auto">
          <a:xfrm>
            <a:off x="7891486" y="4682020"/>
            <a:ext cx="139700" cy="14446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227" name="Овал 226"/>
          <p:cNvSpPr/>
          <p:nvPr/>
        </p:nvSpPr>
        <p:spPr bwMode="auto">
          <a:xfrm>
            <a:off x="7899895" y="5189175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cs typeface="Arial" pitchFamily="34" charset="0"/>
              </a:rPr>
              <a:t>4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5473298" y="3700069"/>
            <a:ext cx="970910" cy="1181932"/>
            <a:chOff x="4932040" y="3748608"/>
            <a:chExt cx="970910" cy="1181932"/>
          </a:xfrm>
        </p:grpSpPr>
        <p:grpSp>
          <p:nvGrpSpPr>
            <p:cNvPr id="221" name="Группа 8"/>
            <p:cNvGrpSpPr/>
            <p:nvPr/>
          </p:nvGrpSpPr>
          <p:grpSpPr bwMode="auto">
            <a:xfrm>
              <a:off x="4932040" y="3748608"/>
              <a:ext cx="970910" cy="1181932"/>
              <a:chOff x="862917" y="3396299"/>
              <a:chExt cx="1574731" cy="1275377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2" name="Прямоугольник 221"/>
              <p:cNvSpPr/>
              <p:nvPr/>
            </p:nvSpPr>
            <p:spPr>
              <a:xfrm>
                <a:off x="862917" y="3956531"/>
                <a:ext cx="1574731" cy="715145"/>
              </a:xfrm>
              <a:prstGeom prst="rect">
                <a:avLst/>
              </a:prstGeom>
              <a:solidFill>
                <a:srgbClr val="F1542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/>
              <a:lstStyle/>
              <a:p>
                <a:pPr algn="ctr">
                  <a:defRPr/>
                </a:pPr>
                <a:endParaRPr lang="ru-RU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3" name="Трапеция 222"/>
              <p:cNvSpPr/>
              <p:nvPr/>
            </p:nvSpPr>
            <p:spPr>
              <a:xfrm>
                <a:off x="1150949" y="3485844"/>
                <a:ext cx="169514" cy="628069"/>
              </a:xfrm>
              <a:prstGeom prst="trapezoid">
                <a:avLst/>
              </a:prstGeom>
              <a:solidFill>
                <a:srgbClr val="F1542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/>
              <a:lstStyle/>
              <a:p>
                <a:pPr algn="ctr">
                  <a:defRPr/>
                </a:pP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4" name="Трапеция 223"/>
              <p:cNvSpPr/>
              <p:nvPr/>
            </p:nvSpPr>
            <p:spPr>
              <a:xfrm>
                <a:off x="1655006" y="3675910"/>
                <a:ext cx="561456" cy="561244"/>
              </a:xfrm>
              <a:prstGeom prst="trapezoid">
                <a:avLst/>
              </a:prstGeom>
              <a:solidFill>
                <a:srgbClr val="F1542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/>
              <a:lstStyle/>
              <a:p>
                <a:pPr algn="ctr">
                  <a:defRPr/>
                </a:pP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Трапеция 224"/>
              <p:cNvSpPr/>
              <p:nvPr/>
            </p:nvSpPr>
            <p:spPr>
              <a:xfrm>
                <a:off x="981435" y="3396299"/>
                <a:ext cx="169514" cy="639912"/>
              </a:xfrm>
              <a:prstGeom prst="trapezoid">
                <a:avLst/>
              </a:prstGeom>
              <a:solidFill>
                <a:srgbClr val="F1542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/>
              <a:lstStyle/>
              <a:p>
                <a:pPr algn="ctr">
                  <a:defRPr/>
                </a:pP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6" name="Трапеция 225"/>
              <p:cNvSpPr/>
              <p:nvPr/>
            </p:nvSpPr>
            <p:spPr>
              <a:xfrm>
                <a:off x="1318705" y="3532753"/>
                <a:ext cx="547335" cy="561244"/>
              </a:xfrm>
              <a:prstGeom prst="trapezoid">
                <a:avLst/>
              </a:prstGeom>
              <a:solidFill>
                <a:srgbClr val="F1542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/>
              <a:lstStyle/>
              <a:p>
                <a:pPr algn="ctr">
                  <a:defRPr/>
                </a:pP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8" name="Прямоугольник 228"/>
            <p:cNvSpPr>
              <a:spLocks noChangeArrowheads="1"/>
            </p:cNvSpPr>
            <p:nvPr/>
          </p:nvSpPr>
          <p:spPr bwMode="auto">
            <a:xfrm>
              <a:off x="5100597" y="4413643"/>
              <a:ext cx="6065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Aft>
                  <a:spcPts val="600"/>
                </a:spcAft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algn="just" eaLnBrk="0" hangingPunct="0">
                <a:spcAft>
                  <a:spcPts val="600"/>
                </a:spcAft>
                <a:buBlip>
                  <a:blip r:embed="rId5"/>
                </a:buBlip>
                <a:defRPr sz="2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spcAft>
                  <a:spcPts val="600"/>
                </a:spcAft>
                <a:buBlip>
                  <a:blip r:embed="rId6"/>
                </a:buBlip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FontTx/>
                <a:buNone/>
              </a:pPr>
              <a:r>
                <a:rPr lang="ru-RU" altLang="ru-RU" sz="1600" b="1" dirty="0">
                  <a:solidFill>
                    <a:srgbClr val="FFFFFF"/>
                  </a:solidFill>
                  <a:latin typeface="+mn-lt"/>
                  <a:cs typeface="Arial" charset="0"/>
                </a:rPr>
                <a:t>ТЭЦ</a:t>
              </a:r>
            </a:p>
          </p:txBody>
        </p:sp>
      </p:grpSp>
      <p:sp>
        <p:nvSpPr>
          <p:cNvPr id="229" name="TextBox 228"/>
          <p:cNvSpPr txBox="1"/>
          <p:nvPr/>
        </p:nvSpPr>
        <p:spPr bwMode="auto">
          <a:xfrm>
            <a:off x="7397155" y="3872145"/>
            <a:ext cx="657050" cy="3077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chemeClr val="bg1"/>
                </a:solidFill>
              </a:rPr>
              <a:t>ИТП</a:t>
            </a:r>
          </a:p>
        </p:txBody>
      </p:sp>
      <p:cxnSp>
        <p:nvCxnSpPr>
          <p:cNvPr id="230" name="Прямая соединительная линия 229"/>
          <p:cNvCxnSpPr/>
          <p:nvPr/>
        </p:nvCxnSpPr>
        <p:spPr bwMode="auto">
          <a:xfrm>
            <a:off x="8433652" y="4803835"/>
            <a:ext cx="1513" cy="527746"/>
          </a:xfrm>
          <a:prstGeom prst="line">
            <a:avLst/>
          </a:prstGeom>
          <a:ln w="19050">
            <a:solidFill>
              <a:srgbClr val="F154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 bwMode="auto">
          <a:xfrm>
            <a:off x="8431197" y="4806613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 bwMode="auto">
          <a:xfrm>
            <a:off x="8435165" y="5043549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 bwMode="auto">
          <a:xfrm>
            <a:off x="8170847" y="4868124"/>
            <a:ext cx="252412" cy="0"/>
          </a:xfrm>
          <a:prstGeom prst="line">
            <a:avLst/>
          </a:prstGeom>
          <a:ln w="19050">
            <a:solidFill>
              <a:srgbClr val="F15427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Прямоугольник 233"/>
          <p:cNvSpPr/>
          <p:nvPr/>
        </p:nvSpPr>
        <p:spPr>
          <a:xfrm>
            <a:off x="7248573" y="3789039"/>
            <a:ext cx="1693863" cy="1691899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3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229" y="4672307"/>
            <a:ext cx="204183" cy="22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6" name="Прямая со стрелкой 235"/>
          <p:cNvCxnSpPr/>
          <p:nvPr/>
        </p:nvCxnSpPr>
        <p:spPr bwMode="auto">
          <a:xfrm flipH="1">
            <a:off x="6444208" y="4815184"/>
            <a:ext cx="804366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/>
          <p:nvPr/>
        </p:nvCxnSpPr>
        <p:spPr bwMode="auto">
          <a:xfrm>
            <a:off x="8366372" y="4035906"/>
            <a:ext cx="125412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8" name="Группа 237"/>
          <p:cNvGrpSpPr/>
          <p:nvPr/>
        </p:nvGrpSpPr>
        <p:grpSpPr>
          <a:xfrm>
            <a:off x="7268837" y="4239091"/>
            <a:ext cx="389150" cy="570994"/>
            <a:chOff x="7218881" y="4353005"/>
            <a:chExt cx="389150" cy="570994"/>
          </a:xfrm>
        </p:grpSpPr>
        <p:grpSp>
          <p:nvGrpSpPr>
            <p:cNvPr id="239" name="Группа 238"/>
            <p:cNvGrpSpPr/>
            <p:nvPr/>
          </p:nvGrpSpPr>
          <p:grpSpPr bwMode="auto">
            <a:xfrm>
              <a:off x="7218881" y="4353005"/>
              <a:ext cx="389150" cy="570994"/>
              <a:chOff x="3880235" y="1397334"/>
              <a:chExt cx="772921" cy="393090"/>
            </a:xfrm>
            <a:solidFill>
              <a:schemeClr val="bg1"/>
            </a:solidFill>
          </p:grpSpPr>
          <p:sp>
            <p:nvSpPr>
              <p:cNvPr id="241" name="Полилиния 240"/>
              <p:cNvSpPr/>
              <p:nvPr/>
            </p:nvSpPr>
            <p:spPr>
              <a:xfrm>
                <a:off x="3880235" y="1397334"/>
                <a:ext cx="765862" cy="102278"/>
              </a:xfrm>
              <a:custGeom>
                <a:avLst/>
                <a:gdLst>
                  <a:gd name="connsiteX0" fmla="*/ 0 w 765862"/>
                  <a:gd name="connsiteY0" fmla="*/ 8416 h 111806"/>
                  <a:gd name="connsiteX1" fmla="*/ 659958 w 765862"/>
                  <a:gd name="connsiteY1" fmla="*/ 8416 h 111806"/>
                  <a:gd name="connsiteX2" fmla="*/ 699714 w 765862"/>
                  <a:gd name="connsiteY2" fmla="*/ 95881 h 111806"/>
                  <a:gd name="connsiteX3" fmla="*/ 15902 w 765862"/>
                  <a:gd name="connsiteY3" fmla="*/ 111783 h 111806"/>
                  <a:gd name="connsiteX4" fmla="*/ 15902 w 765862"/>
                  <a:gd name="connsiteY4" fmla="*/ 111783 h 11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62" h="111806">
                    <a:moveTo>
                      <a:pt x="0" y="8416"/>
                    </a:moveTo>
                    <a:cubicBezTo>
                      <a:pt x="271669" y="1127"/>
                      <a:pt x="543339" y="-6162"/>
                      <a:pt x="659958" y="8416"/>
                    </a:cubicBezTo>
                    <a:cubicBezTo>
                      <a:pt x="776577" y="22994"/>
                      <a:pt x="807057" y="78653"/>
                      <a:pt x="699714" y="95881"/>
                    </a:cubicBezTo>
                    <a:cubicBezTo>
                      <a:pt x="592371" y="113109"/>
                      <a:pt x="15902" y="111783"/>
                      <a:pt x="15902" y="111783"/>
                    </a:cubicBezTo>
                    <a:lnTo>
                      <a:pt x="15902" y="111783"/>
                    </a:lnTo>
                  </a:path>
                </a:pathLst>
              </a:custGeom>
              <a:grpFill/>
              <a:ln>
                <a:solidFill>
                  <a:srgbClr val="C825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242" name="Полилиния 241"/>
              <p:cNvSpPr/>
              <p:nvPr/>
            </p:nvSpPr>
            <p:spPr>
              <a:xfrm>
                <a:off x="3880235" y="1495430"/>
                <a:ext cx="765862" cy="98369"/>
              </a:xfrm>
              <a:custGeom>
                <a:avLst/>
                <a:gdLst>
                  <a:gd name="connsiteX0" fmla="*/ 0 w 765862"/>
                  <a:gd name="connsiteY0" fmla="*/ 8416 h 111806"/>
                  <a:gd name="connsiteX1" fmla="*/ 659958 w 765862"/>
                  <a:gd name="connsiteY1" fmla="*/ 8416 h 111806"/>
                  <a:gd name="connsiteX2" fmla="*/ 699714 w 765862"/>
                  <a:gd name="connsiteY2" fmla="*/ 95881 h 111806"/>
                  <a:gd name="connsiteX3" fmla="*/ 15902 w 765862"/>
                  <a:gd name="connsiteY3" fmla="*/ 111783 h 111806"/>
                  <a:gd name="connsiteX4" fmla="*/ 15902 w 765862"/>
                  <a:gd name="connsiteY4" fmla="*/ 111783 h 11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62" h="111806">
                    <a:moveTo>
                      <a:pt x="0" y="8416"/>
                    </a:moveTo>
                    <a:cubicBezTo>
                      <a:pt x="271669" y="1127"/>
                      <a:pt x="543339" y="-6162"/>
                      <a:pt x="659958" y="8416"/>
                    </a:cubicBezTo>
                    <a:cubicBezTo>
                      <a:pt x="776577" y="22994"/>
                      <a:pt x="807057" y="78653"/>
                      <a:pt x="699714" y="95881"/>
                    </a:cubicBezTo>
                    <a:cubicBezTo>
                      <a:pt x="592371" y="113109"/>
                      <a:pt x="15902" y="111783"/>
                      <a:pt x="15902" y="111783"/>
                    </a:cubicBezTo>
                    <a:lnTo>
                      <a:pt x="15902" y="111783"/>
                    </a:lnTo>
                  </a:path>
                </a:pathLst>
              </a:custGeom>
              <a:grpFill/>
              <a:ln>
                <a:solidFill>
                  <a:srgbClr val="C825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243" name="Полилиния 242"/>
              <p:cNvSpPr/>
              <p:nvPr/>
            </p:nvSpPr>
            <p:spPr>
              <a:xfrm>
                <a:off x="3887294" y="1691931"/>
                <a:ext cx="765862" cy="98493"/>
              </a:xfrm>
              <a:custGeom>
                <a:avLst/>
                <a:gdLst>
                  <a:gd name="connsiteX0" fmla="*/ 0 w 765862"/>
                  <a:gd name="connsiteY0" fmla="*/ 8416 h 111806"/>
                  <a:gd name="connsiteX1" fmla="*/ 659958 w 765862"/>
                  <a:gd name="connsiteY1" fmla="*/ 8416 h 111806"/>
                  <a:gd name="connsiteX2" fmla="*/ 699714 w 765862"/>
                  <a:gd name="connsiteY2" fmla="*/ 95881 h 111806"/>
                  <a:gd name="connsiteX3" fmla="*/ 15902 w 765862"/>
                  <a:gd name="connsiteY3" fmla="*/ 111783 h 111806"/>
                  <a:gd name="connsiteX4" fmla="*/ 15902 w 765862"/>
                  <a:gd name="connsiteY4" fmla="*/ 111783 h 11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62" h="111806">
                    <a:moveTo>
                      <a:pt x="0" y="8416"/>
                    </a:moveTo>
                    <a:cubicBezTo>
                      <a:pt x="271669" y="1127"/>
                      <a:pt x="543339" y="-6162"/>
                      <a:pt x="659958" y="8416"/>
                    </a:cubicBezTo>
                    <a:cubicBezTo>
                      <a:pt x="776577" y="22994"/>
                      <a:pt x="807057" y="78653"/>
                      <a:pt x="699714" y="95881"/>
                    </a:cubicBezTo>
                    <a:cubicBezTo>
                      <a:pt x="592371" y="113109"/>
                      <a:pt x="15902" y="111783"/>
                      <a:pt x="15902" y="111783"/>
                    </a:cubicBezTo>
                    <a:lnTo>
                      <a:pt x="15902" y="111783"/>
                    </a:lnTo>
                  </a:path>
                </a:pathLst>
              </a:custGeom>
              <a:grpFill/>
              <a:ln>
                <a:solidFill>
                  <a:srgbClr val="C8250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240" name="Полилиния 239"/>
            <p:cNvSpPr/>
            <p:nvPr/>
          </p:nvSpPr>
          <p:spPr bwMode="auto">
            <a:xfrm>
              <a:off x="7218881" y="4630945"/>
              <a:ext cx="385596" cy="148794"/>
            </a:xfrm>
            <a:custGeom>
              <a:avLst/>
              <a:gdLst>
                <a:gd name="connsiteX0" fmla="*/ 0 w 765862"/>
                <a:gd name="connsiteY0" fmla="*/ 8416 h 111806"/>
                <a:gd name="connsiteX1" fmla="*/ 659958 w 765862"/>
                <a:gd name="connsiteY1" fmla="*/ 8416 h 111806"/>
                <a:gd name="connsiteX2" fmla="*/ 699714 w 765862"/>
                <a:gd name="connsiteY2" fmla="*/ 95881 h 111806"/>
                <a:gd name="connsiteX3" fmla="*/ 15902 w 765862"/>
                <a:gd name="connsiteY3" fmla="*/ 111783 h 111806"/>
                <a:gd name="connsiteX4" fmla="*/ 15902 w 765862"/>
                <a:gd name="connsiteY4" fmla="*/ 111783 h 1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862" h="111806">
                  <a:moveTo>
                    <a:pt x="0" y="8416"/>
                  </a:moveTo>
                  <a:cubicBezTo>
                    <a:pt x="271669" y="1127"/>
                    <a:pt x="543339" y="-6162"/>
                    <a:pt x="659958" y="8416"/>
                  </a:cubicBezTo>
                  <a:cubicBezTo>
                    <a:pt x="776577" y="22994"/>
                    <a:pt x="807057" y="78653"/>
                    <a:pt x="699714" y="95881"/>
                  </a:cubicBezTo>
                  <a:cubicBezTo>
                    <a:pt x="592371" y="113109"/>
                    <a:pt x="15902" y="111783"/>
                    <a:pt x="15902" y="111783"/>
                  </a:cubicBezTo>
                  <a:lnTo>
                    <a:pt x="15902" y="111783"/>
                  </a:lnTo>
                </a:path>
              </a:pathLst>
            </a:custGeom>
            <a:solidFill>
              <a:schemeClr val="bg1"/>
            </a:solidFill>
            <a:ln>
              <a:solidFill>
                <a:srgbClr val="C825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73" y="4375001"/>
            <a:ext cx="2159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5" name="Прямая соединительная линия 244"/>
          <p:cNvCxnSpPr/>
          <p:nvPr/>
        </p:nvCxnSpPr>
        <p:spPr bwMode="auto">
          <a:xfrm>
            <a:off x="8370946" y="4523608"/>
            <a:ext cx="125412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единительная линия 245"/>
          <p:cNvCxnSpPr/>
          <p:nvPr/>
        </p:nvCxnSpPr>
        <p:spPr bwMode="auto">
          <a:xfrm>
            <a:off x="8705873" y="4395946"/>
            <a:ext cx="107950" cy="0"/>
          </a:xfrm>
          <a:prstGeom prst="line">
            <a:avLst/>
          </a:prstGeom>
          <a:ln w="15875">
            <a:solidFill>
              <a:srgbClr val="F15427"/>
            </a:solidFill>
            <a:headEnd type="triangle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88" y="4936748"/>
            <a:ext cx="204183" cy="22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880" y="5197755"/>
            <a:ext cx="204183" cy="22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9" name="Прямая соединительная линия 248"/>
          <p:cNvCxnSpPr/>
          <p:nvPr/>
        </p:nvCxnSpPr>
        <p:spPr bwMode="auto">
          <a:xfrm>
            <a:off x="8434372" y="5331581"/>
            <a:ext cx="107950" cy="0"/>
          </a:xfrm>
          <a:prstGeom prst="line">
            <a:avLst/>
          </a:prstGeom>
          <a:ln w="19050">
            <a:solidFill>
              <a:srgbClr val="F1542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Овал 249"/>
          <p:cNvSpPr/>
          <p:nvPr/>
        </p:nvSpPr>
        <p:spPr bwMode="auto">
          <a:xfrm>
            <a:off x="7357813" y="4467508"/>
            <a:ext cx="144463" cy="1444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cs typeface="Arial" pitchFamily="34" charset="0"/>
              </a:rPr>
              <a:t>1</a:t>
            </a:r>
          </a:p>
        </p:txBody>
      </p:sp>
      <p:grpSp>
        <p:nvGrpSpPr>
          <p:cNvPr id="251" name="Группа 250"/>
          <p:cNvGrpSpPr/>
          <p:nvPr/>
        </p:nvGrpSpPr>
        <p:grpSpPr>
          <a:xfrm>
            <a:off x="5480006" y="4908493"/>
            <a:ext cx="2460880" cy="752754"/>
            <a:chOff x="4903940" y="4869171"/>
            <a:chExt cx="2460880" cy="767949"/>
          </a:xfrm>
        </p:grpSpPr>
        <p:grpSp>
          <p:nvGrpSpPr>
            <p:cNvPr id="252" name="Группа 160"/>
            <p:cNvGrpSpPr>
              <a:grpSpLocks/>
            </p:cNvGrpSpPr>
            <p:nvPr/>
          </p:nvGrpSpPr>
          <p:grpSpPr bwMode="auto">
            <a:xfrm>
              <a:off x="4903940" y="4869171"/>
              <a:ext cx="2188338" cy="483648"/>
              <a:chOff x="6816646" y="5147222"/>
              <a:chExt cx="1825314" cy="483467"/>
            </a:xfrm>
          </p:grpSpPr>
          <p:sp>
            <p:nvSpPr>
              <p:cNvPr id="258" name="TextBox 40"/>
              <p:cNvSpPr txBox="1">
                <a:spLocks noChangeArrowheads="1"/>
              </p:cNvSpPr>
              <p:nvPr/>
            </p:nvSpPr>
            <p:spPr bwMode="auto">
              <a:xfrm>
                <a:off x="6962128" y="5147222"/>
                <a:ext cx="1679832" cy="338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Aft>
                    <a:spcPts val="600"/>
                  </a:spcAft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1pPr>
                <a:lvl2pPr marL="742950" indent="-285750" algn="just" eaLnBrk="0" hangingPunct="0">
                  <a:spcAft>
                    <a:spcPts val="600"/>
                  </a:spcAft>
                  <a:buBlip>
                    <a:blip r:embed="rId5"/>
                  </a:buBlip>
                  <a:defRPr sz="22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2pPr>
                <a:lvl3pPr marL="1143000" indent="-228600" eaLnBrk="0" hangingPunct="0">
                  <a:spcAft>
                    <a:spcPts val="600"/>
                  </a:spcAft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9pPr>
              </a:lstStyle>
              <a:p>
                <a:pPr eaLnBrk="1" hangingPunct="1">
                  <a:spcAft>
                    <a:spcPct val="0"/>
                  </a:spcAft>
                  <a:buFontTx/>
                  <a:buNone/>
                </a:pPr>
                <a:r>
                  <a:rPr lang="ru-RU" altLang="ru-RU" sz="800" dirty="0">
                    <a:latin typeface="+mn-lt"/>
                    <a:ea typeface="Tahoma" panose="020B0604030504040204" pitchFamily="34" charset="0"/>
                  </a:rPr>
                  <a:t>Контур центрального </a:t>
                </a: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/>
                </a:r>
                <a:b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</a:b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>теплоснабжения</a:t>
                </a:r>
                <a:endParaRPr lang="ru-RU" altLang="ru-RU" sz="800" dirty="0">
                  <a:latin typeface="+mn-lt"/>
                  <a:ea typeface="Tahoma" panose="020B0604030504040204" pitchFamily="34" charset="0"/>
                </a:endParaRPr>
              </a:p>
            </p:txBody>
          </p:sp>
          <p:sp>
            <p:nvSpPr>
              <p:cNvPr id="259" name="TextBox 43"/>
              <p:cNvSpPr txBox="1">
                <a:spLocks noChangeArrowheads="1"/>
              </p:cNvSpPr>
              <p:nvPr/>
            </p:nvSpPr>
            <p:spPr bwMode="auto">
              <a:xfrm>
                <a:off x="6962128" y="5415325"/>
                <a:ext cx="1619770" cy="215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Aft>
                    <a:spcPts val="600"/>
                  </a:spcAft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1pPr>
                <a:lvl2pPr marL="742950" indent="-285750" algn="just" eaLnBrk="0" hangingPunct="0">
                  <a:spcAft>
                    <a:spcPts val="600"/>
                  </a:spcAft>
                  <a:buBlip>
                    <a:blip r:embed="rId5"/>
                  </a:buBlip>
                  <a:defRPr sz="22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2pPr>
                <a:lvl3pPr marL="1143000" indent="-228600" eaLnBrk="0" hangingPunct="0">
                  <a:spcAft>
                    <a:spcPts val="600"/>
                  </a:spcAft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9pPr>
              </a:lstStyle>
              <a:p>
                <a:pPr eaLnBrk="1" hangingPunct="1">
                  <a:spcAft>
                    <a:spcPct val="0"/>
                  </a:spcAft>
                  <a:buFontTx/>
                  <a:buNone/>
                </a:pPr>
                <a:r>
                  <a:rPr lang="ru-RU" altLang="ru-RU" sz="800" dirty="0">
                    <a:latin typeface="+mn-lt"/>
                    <a:ea typeface="Tahoma" panose="020B0604030504040204" pitchFamily="34" charset="0"/>
                  </a:rPr>
                  <a:t>Контур отопления дома</a:t>
                </a:r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6818210" y="5209111"/>
                <a:ext cx="122295" cy="144409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>
                    <a:solidFill>
                      <a:srgbClr val="002060"/>
                    </a:solidFill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6816646" y="5400230"/>
                <a:ext cx="122295" cy="14440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>
                    <a:solidFill>
                      <a:srgbClr val="002060"/>
                    </a:solidFill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253" name="Группа 252"/>
            <p:cNvGrpSpPr/>
            <p:nvPr/>
          </p:nvGrpSpPr>
          <p:grpSpPr>
            <a:xfrm>
              <a:off x="4913188" y="5283372"/>
              <a:ext cx="2451632" cy="353748"/>
              <a:chOff x="6594296" y="5400159"/>
              <a:chExt cx="2451632" cy="353748"/>
            </a:xfrm>
          </p:grpSpPr>
          <p:sp>
            <p:nvSpPr>
              <p:cNvPr id="254" name="TextBox 44"/>
              <p:cNvSpPr txBox="1">
                <a:spLocks noChangeArrowheads="1"/>
              </p:cNvSpPr>
              <p:nvPr/>
            </p:nvSpPr>
            <p:spPr bwMode="auto">
              <a:xfrm>
                <a:off x="6753058" y="5400159"/>
                <a:ext cx="155392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Aft>
                    <a:spcPts val="600"/>
                  </a:spcAft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1pPr>
                <a:lvl2pPr marL="742950" indent="-285750" algn="just" eaLnBrk="0" hangingPunct="0">
                  <a:spcAft>
                    <a:spcPts val="600"/>
                  </a:spcAft>
                  <a:buBlip>
                    <a:blip r:embed="rId5"/>
                  </a:buBlip>
                  <a:defRPr sz="22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2pPr>
                <a:lvl3pPr marL="1143000" indent="-228600" eaLnBrk="0" hangingPunct="0">
                  <a:spcAft>
                    <a:spcPts val="600"/>
                  </a:spcAft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9pPr>
              </a:lstStyle>
              <a:p>
                <a:pPr eaLnBrk="1" hangingPunct="1">
                  <a:spcAft>
                    <a:spcPct val="0"/>
                  </a:spcAft>
                  <a:buFontTx/>
                  <a:buNone/>
                </a:pP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>Горячая </a:t>
                </a:r>
              </a:p>
              <a:p>
                <a:pPr eaLnBrk="1" hangingPunct="1">
                  <a:spcAft>
                    <a:spcPct val="0"/>
                  </a:spcAft>
                  <a:buFontTx/>
                  <a:buNone/>
                </a:pP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>вода</a:t>
                </a:r>
                <a:endParaRPr lang="ru-RU" altLang="ru-RU" sz="800" dirty="0">
                  <a:latin typeface="+mn-lt"/>
                  <a:ea typeface="Tahoma" panose="020B0604030504040204" pitchFamily="34" charset="0"/>
                </a:endParaRPr>
              </a:p>
            </p:txBody>
          </p:sp>
          <p:sp>
            <p:nvSpPr>
              <p:cNvPr id="255" name="Овал 254"/>
              <p:cNvSpPr/>
              <p:nvPr/>
            </p:nvSpPr>
            <p:spPr bwMode="auto">
              <a:xfrm>
                <a:off x="6594296" y="5469121"/>
                <a:ext cx="148052" cy="14446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>
                    <a:solidFill>
                      <a:srgbClr val="002060"/>
                    </a:solidFill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56" name="Овал 255"/>
              <p:cNvSpPr/>
              <p:nvPr/>
            </p:nvSpPr>
            <p:spPr bwMode="auto">
              <a:xfrm>
                <a:off x="7353453" y="5474773"/>
                <a:ext cx="145317" cy="14446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00" b="1" dirty="0">
                    <a:solidFill>
                      <a:srgbClr val="002060"/>
                    </a:solidFill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57" name="TextBox 200"/>
              <p:cNvSpPr txBox="1">
                <a:spLocks noChangeArrowheads="1"/>
              </p:cNvSpPr>
              <p:nvPr/>
            </p:nvSpPr>
            <p:spPr bwMode="auto">
              <a:xfrm>
                <a:off x="7492003" y="5415352"/>
                <a:ext cx="1553925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Aft>
                    <a:spcPts val="600"/>
                  </a:spcAft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1pPr>
                <a:lvl2pPr marL="742950" indent="-285750" algn="just" eaLnBrk="0" hangingPunct="0">
                  <a:spcAft>
                    <a:spcPts val="600"/>
                  </a:spcAft>
                  <a:buBlip>
                    <a:blip r:embed="rId5"/>
                  </a:buBlip>
                  <a:defRPr sz="22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2pPr>
                <a:lvl3pPr marL="1143000" indent="-228600" eaLnBrk="0" hangingPunct="0">
                  <a:spcAft>
                    <a:spcPts val="600"/>
                  </a:spcAft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defRPr>
                </a:lvl9pPr>
              </a:lstStyle>
              <a:p>
                <a:pPr eaLnBrk="1" hangingPunct="1">
                  <a:spcAft>
                    <a:spcPct val="0"/>
                  </a:spcAft>
                  <a:buFontTx/>
                  <a:buNone/>
                </a:pP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>Холодная </a:t>
                </a:r>
                <a:b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</a:br>
                <a:r>
                  <a:rPr lang="ru-RU" altLang="ru-RU" sz="800" dirty="0" smtClean="0">
                    <a:latin typeface="+mn-lt"/>
                    <a:ea typeface="Tahoma" panose="020B0604030504040204" pitchFamily="34" charset="0"/>
                  </a:rPr>
                  <a:t>вода</a:t>
                </a:r>
                <a:endParaRPr lang="ru-RU" altLang="ru-RU" sz="800" dirty="0">
                  <a:latin typeface="+mn-lt"/>
                  <a:ea typeface="Tahoma" panose="020B0604030504040204" pitchFamily="34" charset="0"/>
                </a:endParaRPr>
              </a:p>
            </p:txBody>
          </p:sp>
        </p:grpSp>
      </p:grpSp>
      <p:sp>
        <p:nvSpPr>
          <p:cNvPr id="262" name="Равнобедренный треугольник 261"/>
          <p:cNvSpPr/>
          <p:nvPr/>
        </p:nvSpPr>
        <p:spPr>
          <a:xfrm>
            <a:off x="7106666" y="3501008"/>
            <a:ext cx="2001838" cy="322263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5" name="Прямоугольник 334"/>
          <p:cNvSpPr>
            <a:spLocks noChangeArrowheads="1"/>
          </p:cNvSpPr>
          <p:nvPr/>
        </p:nvSpPr>
        <p:spPr bwMode="auto">
          <a:xfrm>
            <a:off x="5365963" y="1373867"/>
            <a:ext cx="3651034" cy="830997"/>
          </a:xfrm>
          <a:prstGeom prst="rect">
            <a:avLst/>
          </a:prstGeom>
          <a:solidFill>
            <a:srgbClr val="F15427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  <a:defRPr/>
            </a:pPr>
            <a:endParaRPr lang="ru-RU" sz="1200" dirty="0" smtClean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5364088" y="1312312"/>
            <a:ext cx="3650356" cy="892552"/>
          </a:xfrm>
          <a:prstGeom prst="rect">
            <a:avLst/>
          </a:prstGeom>
          <a:solidFill>
            <a:srgbClr val="F15427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  <a:t>ИТП - важнейший элемент инфраструктуры дома, затрагивающий теплоснабжение, ГВС, ХВС, </a:t>
            </a:r>
            <a:b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</a:br>
            <a:r>
              <a:rPr lang="ru-RU" sz="1300" b="1" dirty="0" smtClean="0">
                <a:solidFill>
                  <a:schemeClr val="bg1"/>
                </a:solidFill>
                <a:cs typeface="Tahoma" pitchFamily="34" charset="0"/>
              </a:rPr>
              <a:t>вентиляцию и учёт</a:t>
            </a:r>
          </a:p>
        </p:txBody>
      </p:sp>
      <p:sp>
        <p:nvSpPr>
          <p:cNvPr id="410" name="Прямоугольник 409"/>
          <p:cNvSpPr>
            <a:spLocks noChangeArrowheads="1"/>
          </p:cNvSpPr>
          <p:nvPr/>
        </p:nvSpPr>
        <p:spPr bwMode="auto">
          <a:xfrm>
            <a:off x="0" y="2307644"/>
            <a:ext cx="26277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03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Горячая вода и отопление</a:t>
            </a:r>
            <a:br>
              <a:rPr lang="ru-RU" sz="1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из одной трубы</a:t>
            </a:r>
          </a:p>
          <a:p>
            <a:pPr marL="2603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Низкое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качество горячего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водоснабжения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  <a:p>
            <a:pPr marL="2603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Сложная и затратная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химочистка и водоподготовка на ТЭЦ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  <a:p>
            <a:pPr marL="2603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Химочищенная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горячая вода выливается в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краны</a:t>
            </a:r>
          </a:p>
          <a:p>
            <a:pPr marL="2603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Ц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ентрализованное р</a:t>
            </a:r>
            <a:r>
              <a:rPr lang="ru-RU" sz="1200" kern="0" dirty="0" smtClean="0">
                <a:solidFill>
                  <a:schemeClr val="bg2">
                    <a:lumMod val="50000"/>
                  </a:schemeClr>
                </a:solidFill>
              </a:rPr>
              <a:t>егулирование </a:t>
            </a:r>
            <a:r>
              <a:rPr lang="ru-RU" sz="1200" kern="0" dirty="0">
                <a:solidFill>
                  <a:schemeClr val="bg2">
                    <a:lumMod val="50000"/>
                  </a:schemeClr>
                </a:solidFill>
              </a:rPr>
              <a:t>отпуска теплоты </a:t>
            </a:r>
            <a:r>
              <a:rPr lang="ru-RU" sz="1200" kern="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источниках тепла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200" kern="0" dirty="0" smtClean="0">
                <a:solidFill>
                  <a:schemeClr val="bg2">
                    <a:lumMod val="50000"/>
                  </a:schemeClr>
                </a:solidFill>
              </a:rPr>
              <a:t>и нестабильные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режимы работы тепловой сети («перетопы»/«недотопы»)</a:t>
            </a:r>
          </a:p>
          <a:p>
            <a:pPr marL="260350" indent="-1714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  <a:p>
            <a:pPr marL="88900">
              <a:spcBef>
                <a:spcPts val="400"/>
              </a:spcBef>
              <a:spcAft>
                <a:spcPts val="400"/>
              </a:spcAft>
              <a:defRPr/>
            </a:pPr>
            <a:endParaRPr lang="ru-RU" sz="1200" baseline="30000" dirty="0" smtClean="0">
              <a:solidFill>
                <a:schemeClr val="bg2">
                  <a:lumMod val="50000"/>
                </a:schemeClr>
              </a:solidFill>
              <a:cs typeface="Tahoma" pitchFamily="34" charset="0"/>
            </a:endParaRPr>
          </a:p>
        </p:txBody>
      </p:sp>
      <p:sp>
        <p:nvSpPr>
          <p:cNvPr id="416" name="Прямоугольник 415"/>
          <p:cNvSpPr/>
          <p:nvPr/>
        </p:nvSpPr>
        <p:spPr>
          <a:xfrm>
            <a:off x="179512" y="5581689"/>
            <a:ext cx="22595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84200" latinLnBrk="1" hangingPunct="0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Варианты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sym typeface="Arial"/>
              </a:rPr>
              <a:t>закрытия схемы 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/>
            </a:r>
            <a:br>
              <a:rPr lang="ru-RU" sz="1200" b="1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теплоснабжения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sym typeface="Arial"/>
              </a:rPr>
              <a:t>:</a:t>
            </a:r>
          </a:p>
          <a:p>
            <a:pPr marL="228600" lvl="0" indent="-228600" defTabSz="584200" latinLnBrk="1" hangingPunct="0">
              <a:buAutoNum type="arabicPeriod"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ЦТП</a:t>
            </a:r>
            <a:endParaRPr lang="ru-RU" sz="1200" dirty="0">
              <a:solidFill>
                <a:schemeClr val="bg2">
                  <a:lumMod val="50000"/>
                </a:schemeClr>
              </a:solidFill>
              <a:sym typeface="Arial"/>
            </a:endParaRPr>
          </a:p>
          <a:p>
            <a:pPr marL="228600" lvl="0" indent="-228600" defTabSz="584200" latinLnBrk="1" hangingPunct="0">
              <a:buAutoNum type="arabicPeriod"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ИТП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sym typeface="Arial"/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(ГВС)</a:t>
            </a:r>
          </a:p>
          <a:p>
            <a:pPr marL="228600" indent="-228600" defTabSz="584200" latinLnBrk="1" hangingPunct="0">
              <a:buFontTx/>
              <a:buAutoNum type="arabicPeriod"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ИТП (ГВС+отопление)</a:t>
            </a:r>
            <a:endParaRPr lang="ru-RU" sz="1200" dirty="0">
              <a:solidFill>
                <a:schemeClr val="bg2">
                  <a:lumMod val="50000"/>
                </a:schemeClr>
              </a:solidFill>
              <a:sym typeface="Arial"/>
            </a:endParaRPr>
          </a:p>
        </p:txBody>
      </p:sp>
      <p:cxnSp>
        <p:nvCxnSpPr>
          <p:cNvPr id="419" name="Прямая соединительная линия 418"/>
          <p:cNvCxnSpPr/>
          <p:nvPr/>
        </p:nvCxnSpPr>
        <p:spPr>
          <a:xfrm flipV="1">
            <a:off x="179512" y="5585823"/>
            <a:ext cx="2349821" cy="3417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91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763688" y="249332"/>
            <a:ext cx="6718998" cy="731396"/>
          </a:xfrm>
          <a:prstGeom prst="rect">
            <a:avLst/>
          </a:prstGeom>
        </p:spPr>
        <p:txBody>
          <a:bodyPr anchor="b">
            <a:noAutofit/>
          </a:bodyPr>
          <a:lstStyle>
            <a:lvl1pPr defTabSz="410751">
              <a:defRPr sz="3100" baseline="0">
                <a:solidFill>
                  <a:srgbClr val="525E6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indent="321457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indent="482186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indent="642915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indent="803643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defTabSz="584200" latinLnBrk="1" hangingPunct="0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Проект по установке ИТП в Перми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0449" y="1268760"/>
            <a:ext cx="497560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spcAft>
                <a:spcPct val="0"/>
              </a:spcAft>
              <a:buNone/>
              <a:defRPr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defRPr>
            </a:lvl1pPr>
            <a:lvl2pPr marL="742950" indent="-285750" algn="just" eaLnBrk="0" hangingPunct="0">
              <a:spcAft>
                <a:spcPts val="600"/>
              </a:spcAft>
              <a:buBlip>
                <a:blip r:embed="rId21"/>
              </a:buBlip>
              <a:defRPr sz="2200"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Aft>
                <a:spcPts val="600"/>
              </a:spcAft>
              <a:buBlip>
                <a:blip r:embed="rId22"/>
              </a:buBlip>
              <a:defRPr sz="2000"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Tahoma" pitchFamily="34" charset="0"/>
                <a:cs typeface="Tahoma" pitchFamily="34" charset="0"/>
              </a:defRPr>
            </a:lvl9pPr>
          </a:lstStyle>
          <a:p>
            <a:pPr algn="l"/>
            <a:r>
              <a:rPr lang="ru-RU" altLang="ru-RU" sz="2000" b="0" dirty="0">
                <a:solidFill>
                  <a:schemeClr val="bg2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Закамский тепловой </a:t>
            </a:r>
            <a:r>
              <a:rPr lang="ru-RU" altLang="ru-RU" sz="2000" b="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узел</a:t>
            </a:r>
            <a:endParaRPr lang="ru-RU" altLang="ru-RU" sz="2000" b="0" dirty="0">
              <a:solidFill>
                <a:schemeClr val="bg2">
                  <a:lumMod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36096" y="1278052"/>
            <a:ext cx="352839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Т+ реализовал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пилотный* этап проекта</a:t>
            </a:r>
            <a:endParaRPr kumimoji="0" lang="ru-RU" sz="140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17950"/>
              </p:ext>
            </p:extLst>
          </p:nvPr>
        </p:nvGraphicFramePr>
        <p:xfrm>
          <a:off x="5724128" y="1782108"/>
          <a:ext cx="3215326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551030"/>
              </a:tblGrid>
              <a:tr h="360040">
                <a:tc gridSpan="2">
                  <a:txBody>
                    <a:bodyPr/>
                    <a:lstStyle/>
                    <a:p>
                      <a:pPr marL="0" marR="0" indent="0" algn="ctr" defTabSz="41075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  <a:sym typeface="Arial"/>
                        </a:rPr>
                        <a:t>РЕЗУЛЬТАТЫ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Потребление </a:t>
                      </a:r>
                      <a:r>
                        <a:rPr lang="ru-RU" sz="120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тепла на отопление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-18%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Потери в квартальных сетях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-62%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Объем воды для подготовки ГВС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-9%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Объем воды для нужд ХВС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-10%</a:t>
                      </a:r>
                      <a:endParaRPr lang="ru-RU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Автоматическое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регулирование отопления по погоде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Clr>
                          <a:srgbClr val="C00000"/>
                        </a:buClr>
                        <a:buSzPct val="200000"/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Вода без цвета, запаха, примесей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Clr>
                          <a:srgbClr val="C00000"/>
                        </a:buClr>
                        <a:buSzPct val="200000"/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8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Вода из крана идет сразу горячая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Clr>
                          <a:srgbClr val="C00000"/>
                        </a:buClr>
                        <a:buSzPct val="200000"/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Горячая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и холодная вода идут сразу с нужным напором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Clr>
                          <a:srgbClr val="C00000"/>
                        </a:buClr>
                        <a:buSzPct val="200000"/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41075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Обеспечен 100%-й и современный учёт потребления тепла </a:t>
                      </a:r>
                      <a:endParaRPr lang="en-US" sz="1200" b="0" i="0" u="none" strike="noStrike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Clr>
                          <a:srgbClr val="C00000"/>
                        </a:buClr>
                        <a:buSzPct val="200000"/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5580112" y="4992271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84200" latinLnBrk="1" hangingPunct="0"/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* Переведено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sym typeface="Arial"/>
              </a:rPr>
              <a:t>14 зданий (вкл.12 МКД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), 3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sym typeface="Arial"/>
              </a:rPr>
              <a:t>ЦТП закрыто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52121" y="5238492"/>
            <a:ext cx="331236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В настоящее время установлено еще </a:t>
            </a:r>
            <a:br>
              <a:rPr kumimoji="0" lang="ru-RU" sz="12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</a:br>
            <a:r>
              <a:rPr kumimoji="0" lang="ru-RU" sz="12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16 ИТП, до конца 2016 планируется </a:t>
            </a:r>
            <a:br>
              <a:rPr kumimoji="0" lang="ru-RU" sz="12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</a:br>
            <a:r>
              <a:rPr kumimoji="0" lang="ru-RU" sz="12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довести</a:t>
            </a:r>
            <a:r>
              <a:rPr kumimoji="0" lang="ru-RU" sz="12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масштаб пилота до 50 ИТП </a:t>
            </a:r>
            <a:endParaRPr kumimoji="0" lang="ru-RU" sz="12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580112" y="1801018"/>
            <a:ext cx="0" cy="4013538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Номер слайда 8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710F0-95CE-41ED-9A90-13AF48BDBFF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930116"/>
            <a:ext cx="8856984" cy="523220"/>
          </a:xfrm>
          <a:prstGeom prst="rect">
            <a:avLst/>
          </a:prstGeom>
          <a:ln>
            <a:solidFill>
              <a:srgbClr val="F1542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Рационально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инвестировать собранные средства жителей в повышение капитализации </a:t>
            </a:r>
            <a:br>
              <a:rPr lang="ru-RU" sz="1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их же объекта, занимаясь одной из критически важных инфраструктур создания комфорта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07504" y="2173794"/>
            <a:ext cx="371593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Низкое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качество теплоснабжения: 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  <a:p>
            <a:pPr marL="177800" indent="-17780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54%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потребителей «перетопы» </a:t>
            </a:r>
          </a:p>
          <a:p>
            <a:pPr marL="177800" indent="-177800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19%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потребителей «недотопы» </a:t>
            </a:r>
          </a:p>
          <a:p>
            <a:pPr marL="180975" indent="-180975">
              <a:spcBef>
                <a:spcPts val="600"/>
              </a:spcBef>
              <a:buFont typeface="+mj-lt"/>
              <a:buAutoNum type="arabicPeriod" startAt="2"/>
              <a:tabLst>
                <a:tab pos="446088" algn="l"/>
              </a:tabLst>
              <a:defRPr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Высокие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потери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тепла: 26%</a:t>
            </a:r>
          </a:p>
          <a:p>
            <a:pPr marL="180975" indent="-180975">
              <a:spcBef>
                <a:spcPts val="600"/>
              </a:spcBef>
              <a:buFont typeface="+mj-lt"/>
              <a:buAutoNum type="arabicPeriod" startAt="2"/>
              <a:tabLst>
                <a:tab pos="446088" algn="l"/>
              </a:tabLst>
              <a:defRPr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Оснащенность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зданий</a:t>
            </a:r>
            <a:br>
              <a:rPr lang="ru-RU" sz="1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приборами учета: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88%</a:t>
            </a:r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  <a:p>
            <a:pPr marL="180975" indent="-180975">
              <a:spcBef>
                <a:spcPts val="600"/>
              </a:spcBef>
              <a:buFont typeface="+mj-lt"/>
              <a:buAutoNum type="arabicPeriod" startAt="2"/>
              <a:tabLst>
                <a:tab pos="446088" algn="l"/>
              </a:tabLst>
              <a:defRPr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defRPr/>
            </a:pPr>
            <a:endParaRPr lang="ru-RU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507" y="4178017"/>
            <a:ext cx="2979333" cy="1564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>
              <a:spcBef>
                <a:spcPts val="600"/>
              </a:spcBef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Перевод потребителей на ИТП</a:t>
            </a:r>
          </a:p>
          <a:p>
            <a:pPr marL="371475" lvl="1" indent="-285750" defTabSz="584200" latinLnBrk="1" hangingPunc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1 130 зданий</a:t>
            </a:r>
          </a:p>
          <a:p>
            <a:pPr marL="371475" lvl="1" indent="-285750" defTabSz="584200" latinLnBrk="1" hangingPunc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ru-RU" sz="140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sym typeface="Arial"/>
              </a:rPr>
              <a:t>120 км. сетей </a:t>
            </a:r>
          </a:p>
          <a:p>
            <a:pPr marL="371475" lvl="1" indent="-285750" defTabSz="584200" latinLnBrk="1" hangingPunc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baseline="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2,5 млрд руб.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sym typeface="Arial"/>
            </a:endParaRPr>
          </a:p>
          <a:p>
            <a:pPr marL="371475" lvl="1" indent="-285750" defTabSz="584200" latinLnBrk="1" hangingPunct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2014-2018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sym typeface="Arial"/>
              </a:rPr>
              <a:t>гг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.</a:t>
            </a:r>
            <a:endParaRPr kumimoji="0" lang="ru-RU" sz="140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Arial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3455249" y="2662520"/>
            <a:ext cx="2052855" cy="790679"/>
            <a:chOff x="3173131" y="1990249"/>
            <a:chExt cx="2279278" cy="790679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3432716" y="2548564"/>
              <a:ext cx="792133" cy="0"/>
            </a:xfrm>
            <a:prstGeom prst="line">
              <a:avLst/>
            </a:prstGeom>
            <a:solidFill>
              <a:srgbClr val="AE2C25"/>
            </a:solidFill>
            <a:ln w="9525">
              <a:solidFill>
                <a:schemeClr val="accent1"/>
              </a:solidFill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825098" y="2676108"/>
              <a:ext cx="792133" cy="0"/>
            </a:xfrm>
            <a:prstGeom prst="line">
              <a:avLst/>
            </a:prstGeom>
            <a:solidFill>
              <a:srgbClr val="AE2C25"/>
            </a:solidFill>
            <a:ln w="9525">
              <a:solidFill>
                <a:schemeClr val="accent1"/>
              </a:solidFill>
              <a:miter lim="800000"/>
              <a:headEnd type="triangle" w="med" len="med"/>
              <a:tailEnd type="none" w="med" len="med"/>
            </a:ln>
          </p:spPr>
        </p:cxnSp>
        <p:grpSp>
          <p:nvGrpSpPr>
            <p:cNvPr id="65" name="Группа 64"/>
            <p:cNvGrpSpPr/>
            <p:nvPr>
              <p:custDataLst>
                <p:tags r:id="rId10"/>
              </p:custDataLst>
            </p:nvPr>
          </p:nvGrpSpPr>
          <p:grpSpPr>
            <a:xfrm>
              <a:off x="4624600" y="2481246"/>
              <a:ext cx="381269" cy="191316"/>
              <a:chOff x="-2142275" y="4818807"/>
              <a:chExt cx="410275" cy="216024"/>
            </a:xfrm>
          </p:grpSpPr>
          <p:cxnSp>
            <p:nvCxnSpPr>
              <p:cNvPr id="80" name="Прямая соединительная линия 79"/>
              <p:cNvCxnSpPr/>
              <p:nvPr/>
            </p:nvCxnSpPr>
            <p:spPr>
              <a:xfrm>
                <a:off x="-2142275" y="4962823"/>
                <a:ext cx="410274" cy="0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>
                <a:off x="-2142275" y="5034831"/>
                <a:ext cx="410274" cy="0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-2142275" y="4890815"/>
                <a:ext cx="410275" cy="0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-2142275" y="4818807"/>
                <a:ext cx="410274" cy="0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none" w="med" len="med"/>
                <a:tailEnd type="none" w="med" len="med"/>
              </a:ln>
            </p:spPr>
          </p:cxnSp>
        </p:grpSp>
        <p:grpSp>
          <p:nvGrpSpPr>
            <p:cNvPr id="66" name="Группа 65"/>
            <p:cNvGrpSpPr/>
            <p:nvPr>
              <p:custDataLst>
                <p:tags r:id="rId11"/>
              </p:custDataLst>
            </p:nvPr>
          </p:nvGrpSpPr>
          <p:grpSpPr>
            <a:xfrm>
              <a:off x="4853388" y="2206980"/>
              <a:ext cx="599021" cy="573948"/>
              <a:chOff x="-3842579" y="1808425"/>
              <a:chExt cx="1009261" cy="1191541"/>
            </a:xfrm>
            <a:solidFill>
              <a:schemeClr val="bg1">
                <a:lumMod val="75000"/>
              </a:schemeClr>
            </a:solidFill>
          </p:grpSpPr>
          <p:sp>
            <p:nvSpPr>
              <p:cNvPr id="77" name="Прямоугольник 76"/>
              <p:cNvSpPr/>
              <p:nvPr>
                <p:custDataLst>
                  <p:tags r:id="rId19"/>
                </p:custDataLst>
              </p:nvPr>
            </p:nvSpPr>
            <p:spPr>
              <a:xfrm>
                <a:off x="-3662496" y="2204864"/>
                <a:ext cx="633755" cy="79510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Равнобедренный треугольник 77"/>
              <p:cNvSpPr/>
              <p:nvPr/>
            </p:nvSpPr>
            <p:spPr>
              <a:xfrm>
                <a:off x="-3842579" y="1808425"/>
                <a:ext cx="1009261" cy="396441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dirty="0" smtClean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7" name="Группа 66"/>
            <p:cNvGrpSpPr/>
            <p:nvPr>
              <p:custDataLst>
                <p:tags r:id="rId12"/>
              </p:custDataLst>
            </p:nvPr>
          </p:nvGrpSpPr>
          <p:grpSpPr>
            <a:xfrm>
              <a:off x="3173131" y="1990249"/>
              <a:ext cx="701670" cy="765372"/>
              <a:chOff x="800353" y="2960888"/>
              <a:chExt cx="1159263" cy="1512168"/>
            </a:xfrm>
            <a:solidFill>
              <a:schemeClr val="tx2"/>
            </a:solidFill>
          </p:grpSpPr>
          <p:sp>
            <p:nvSpPr>
              <p:cNvPr id="72" name="Прямоугольник 71"/>
              <p:cNvSpPr/>
              <p:nvPr>
                <p:custDataLst>
                  <p:tags r:id="rId14"/>
                </p:custDataLst>
              </p:nvPr>
            </p:nvSpPr>
            <p:spPr>
              <a:xfrm>
                <a:off x="862916" y="3906934"/>
                <a:ext cx="986988" cy="566122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Трапеция 72"/>
              <p:cNvSpPr/>
              <p:nvPr>
                <p:custDataLst>
                  <p:tags r:id="rId15"/>
                </p:custDataLst>
              </p:nvPr>
            </p:nvSpPr>
            <p:spPr>
              <a:xfrm>
                <a:off x="1159197" y="3258328"/>
                <a:ext cx="169515" cy="782679"/>
              </a:xfrm>
              <a:prstGeom prst="trapezoid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Трапеция 73"/>
              <p:cNvSpPr/>
              <p:nvPr>
                <p:custDataLst>
                  <p:tags r:id="rId16"/>
                </p:custDataLst>
              </p:nvPr>
            </p:nvSpPr>
            <p:spPr>
              <a:xfrm>
                <a:off x="981435" y="2960888"/>
                <a:ext cx="241521" cy="1009803"/>
              </a:xfrm>
              <a:prstGeom prst="trapezoid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Трапеция 74"/>
              <p:cNvSpPr/>
              <p:nvPr>
                <p:custDataLst>
                  <p:tags r:id="rId17"/>
                </p:custDataLst>
              </p:nvPr>
            </p:nvSpPr>
            <p:spPr>
              <a:xfrm>
                <a:off x="1385370" y="3608961"/>
                <a:ext cx="360040" cy="561243"/>
              </a:xfrm>
              <a:prstGeom prst="trapezoid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ru-RU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Прямоугольник 75"/>
              <p:cNvSpPr/>
              <p:nvPr>
                <p:custDataLst>
                  <p:tags r:id="rId18"/>
                </p:custDataLst>
              </p:nvPr>
            </p:nvSpPr>
            <p:spPr>
              <a:xfrm>
                <a:off x="800353" y="3906934"/>
                <a:ext cx="1159263" cy="566122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r>
                  <a:rPr lang="ru-RU" sz="1000" dirty="0" smtClean="0">
                    <a:solidFill>
                      <a:schemeClr val="bg1"/>
                    </a:solidFill>
                  </a:rPr>
                  <a:t>ТЭЦ</a:t>
                </a:r>
                <a:endParaRPr lang="ru-RU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0" name="Прямоугольник 69"/>
            <p:cNvSpPr/>
            <p:nvPr>
              <p:custDataLst>
                <p:tags r:id="rId13"/>
              </p:custDataLst>
            </p:nvPr>
          </p:nvSpPr>
          <p:spPr>
            <a:xfrm>
              <a:off x="4202096" y="2372988"/>
              <a:ext cx="533835" cy="382633"/>
            </a:xfrm>
            <a:prstGeom prst="rect">
              <a:avLst/>
            </a:prstGeom>
            <a:solidFill>
              <a:schemeClr val="tx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r>
                <a:rPr lang="ru-RU" sz="1000" dirty="0" smtClean="0">
                  <a:solidFill>
                    <a:schemeClr val="bg1"/>
                  </a:solidFill>
                </a:rPr>
                <a:t>ЦТП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3651535" y="2013911"/>
              <a:ext cx="1520352" cy="237611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lvl="0" algn="ctr"/>
              <a:r>
                <a:rPr lang="ru-RU" sz="1000" b="1" dirty="0" smtClean="0">
                  <a:solidFill>
                    <a:schemeClr val="bg2">
                      <a:lumMod val="50000"/>
                    </a:schemeClr>
                  </a:solidFill>
                </a:rPr>
                <a:t>Текущая схема</a:t>
              </a:r>
              <a:endParaRPr lang="ru-RU" sz="10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cxnSp>
        <p:nvCxnSpPr>
          <p:cNvPr id="87" name="Прямая соединительная линия 86"/>
          <p:cNvCxnSpPr/>
          <p:nvPr/>
        </p:nvCxnSpPr>
        <p:spPr>
          <a:xfrm>
            <a:off x="179512" y="3942348"/>
            <a:ext cx="5256584" cy="0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8" name="Прямоугольник 87"/>
          <p:cNvSpPr/>
          <p:nvPr/>
        </p:nvSpPr>
        <p:spPr>
          <a:xfrm>
            <a:off x="107504" y="4014356"/>
            <a:ext cx="1078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584200" latinLnBrk="1" hangingPunct="0"/>
            <a:r>
              <a:rPr lang="ru-RU" sz="1600" b="1" dirty="0">
                <a:solidFill>
                  <a:srgbClr val="C00000"/>
                </a:solidFill>
                <a:sym typeface="Arial"/>
              </a:rPr>
              <a:t>Решение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107504" y="1854116"/>
            <a:ext cx="1269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584200" latinLnBrk="1" hangingPunct="0"/>
            <a:r>
              <a:rPr lang="ru-RU" sz="1600" b="1" dirty="0" smtClean="0">
                <a:solidFill>
                  <a:srgbClr val="C00000"/>
                </a:solidFill>
                <a:sym typeface="Arial"/>
              </a:rPr>
              <a:t>Проблемы</a:t>
            </a:r>
            <a:endParaRPr lang="ru-RU" sz="1600" b="1" dirty="0">
              <a:solidFill>
                <a:srgbClr val="C00000"/>
              </a:solidFill>
              <a:sym typeface="Arial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5580112" y="1801018"/>
            <a:ext cx="0" cy="4013538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66686" y="1732119"/>
            <a:ext cx="5206041" cy="0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2" name="Группа 91"/>
          <p:cNvGrpSpPr/>
          <p:nvPr/>
        </p:nvGrpSpPr>
        <p:grpSpPr>
          <a:xfrm>
            <a:off x="3491880" y="4331566"/>
            <a:ext cx="2016224" cy="790679"/>
            <a:chOff x="3419872" y="4970346"/>
            <a:chExt cx="2016224" cy="790679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3419872" y="4970346"/>
              <a:ext cx="2016224" cy="790679"/>
              <a:chOff x="4381598" y="4859086"/>
              <a:chExt cx="2016224" cy="790679"/>
            </a:xfrm>
          </p:grpSpPr>
          <p:grpSp>
            <p:nvGrpSpPr>
              <p:cNvPr id="98" name="Группа 97"/>
              <p:cNvGrpSpPr/>
              <p:nvPr>
                <p:custDataLst>
                  <p:tags r:id="rId1"/>
                </p:custDataLst>
              </p:nvPr>
            </p:nvGrpSpPr>
            <p:grpSpPr>
              <a:xfrm>
                <a:off x="5858308" y="5075817"/>
                <a:ext cx="539514" cy="573948"/>
                <a:chOff x="-3911104" y="1808425"/>
                <a:chExt cx="1009261" cy="1191541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09" name="Прямоугольник 108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-3731021" y="2204864"/>
                  <a:ext cx="633755" cy="79510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Равнобедренный треугольник 109"/>
                <p:cNvSpPr/>
                <p:nvPr/>
              </p:nvSpPr>
              <p:spPr>
                <a:xfrm>
                  <a:off x="-3911104" y="1808425"/>
                  <a:ext cx="1009261" cy="396441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 w="952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dirty="0" smtClean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9" name="Группа 98"/>
              <p:cNvGrpSpPr/>
              <p:nvPr>
                <p:custDataLst>
                  <p:tags r:id="rId2"/>
                </p:custDataLst>
              </p:nvPr>
            </p:nvGrpSpPr>
            <p:grpSpPr>
              <a:xfrm>
                <a:off x="4381598" y="4859086"/>
                <a:ext cx="631966" cy="765372"/>
                <a:chOff x="800353" y="2960888"/>
                <a:chExt cx="1159263" cy="1512168"/>
              </a:xfrm>
              <a:solidFill>
                <a:schemeClr val="tx2"/>
              </a:solidFill>
            </p:grpSpPr>
            <p:sp>
              <p:nvSpPr>
                <p:cNvPr id="104" name="Прямоугольник 103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862916" y="3906934"/>
                  <a:ext cx="986988" cy="56612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b="1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5" name="Трапеция 104"/>
                <p:cNvSpPr/>
                <p:nvPr>
                  <p:custDataLst>
                    <p:tags r:id="rId5"/>
                  </p:custDataLst>
                </p:nvPr>
              </p:nvSpPr>
              <p:spPr>
                <a:xfrm>
                  <a:off x="1150949" y="3258328"/>
                  <a:ext cx="169514" cy="782680"/>
                </a:xfrm>
                <a:prstGeom prst="trapezoid">
                  <a:avLst/>
                </a:pr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6" name="Трапеция 105"/>
                <p:cNvSpPr/>
                <p:nvPr>
                  <p:custDataLst>
                    <p:tags r:id="rId6"/>
                  </p:custDataLst>
                </p:nvPr>
              </p:nvSpPr>
              <p:spPr>
                <a:xfrm>
                  <a:off x="981435" y="2960888"/>
                  <a:ext cx="241522" cy="1009804"/>
                </a:xfrm>
                <a:prstGeom prst="trapezoid">
                  <a:avLst/>
                </a:pr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7" name="Трапеция 106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385370" y="3608961"/>
                  <a:ext cx="360040" cy="561243"/>
                </a:xfrm>
                <a:prstGeom prst="trapezoid">
                  <a:avLst/>
                </a:pr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endParaRPr lang="ru-RU" sz="10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8" name="Прямоугольник 107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800353" y="3906934"/>
                  <a:ext cx="1159263" cy="566122"/>
                </a:xfrm>
                <a:prstGeom prst="rect">
                  <a:avLst/>
                </a:pr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tIns="72000" rIns="72000" bIns="72000" rtlCol="0" anchor="ctr"/>
                <a:lstStyle/>
                <a:p>
                  <a:pPr algn="ctr"/>
                  <a:r>
                    <a:rPr lang="ru-RU" sz="1000" dirty="0" smtClean="0">
                      <a:solidFill>
                        <a:schemeClr val="bg1"/>
                      </a:solidFill>
                    </a:rPr>
                    <a:t>ТЭЦ</a:t>
                  </a:r>
                  <a:endParaRPr lang="ru-RU" sz="1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0" name="Прямоугольник 99"/>
              <p:cNvSpPr/>
              <p:nvPr/>
            </p:nvSpPr>
            <p:spPr>
              <a:xfrm>
                <a:off x="4795375" y="4882748"/>
                <a:ext cx="1369321" cy="23761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lvl="0" algn="ctr"/>
                <a:r>
                  <a:rPr lang="ru-RU" sz="1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Целевая схема</a:t>
                </a:r>
                <a:endParaRPr lang="ru-RU" sz="10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1" name="Прямоугольник 100"/>
              <p:cNvSpPr/>
              <p:nvPr>
                <p:custDataLst>
                  <p:tags r:id="rId3"/>
                </p:custDataLst>
              </p:nvPr>
            </p:nvSpPr>
            <p:spPr>
              <a:xfrm>
                <a:off x="5954574" y="5522235"/>
                <a:ext cx="289722" cy="127530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ru-RU" sz="1000" dirty="0" smtClean="0">
                    <a:solidFill>
                      <a:schemeClr val="bg1"/>
                    </a:solidFill>
                  </a:rPr>
                  <a:t>ИТП</a:t>
                </a:r>
              </a:p>
            </p:txBody>
          </p: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5004048" y="5522234"/>
                <a:ext cx="971992" cy="1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triangle" w="med" len="med"/>
                <a:tailEnd type="none" w="med" len="med"/>
              </a:ln>
            </p:spPr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4932040" y="5373216"/>
                <a:ext cx="1044000" cy="1"/>
              </a:xfrm>
              <a:prstGeom prst="line">
                <a:avLst/>
              </a:prstGeom>
              <a:solidFill>
                <a:srgbClr val="AE2C25"/>
              </a:solidFill>
              <a:ln w="9525">
                <a:solidFill>
                  <a:schemeClr val="accent1"/>
                </a:solidFill>
                <a:miter lim="800000"/>
                <a:headEnd type="none" w="med" len="med"/>
                <a:tailEnd type="triangle" w="med" len="med"/>
              </a:ln>
            </p:spPr>
          </p:cxnSp>
        </p:grpSp>
        <p:sp>
          <p:nvSpPr>
            <p:cNvPr id="94" name="Овал 93"/>
            <p:cNvSpPr/>
            <p:nvPr/>
          </p:nvSpPr>
          <p:spPr>
            <a:xfrm>
              <a:off x="4873625" y="5418209"/>
              <a:ext cx="45914" cy="45719"/>
            </a:xfrm>
            <a:prstGeom prst="ellipse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896582" y="5463928"/>
              <a:ext cx="0" cy="18002"/>
            </a:xfrm>
            <a:prstGeom prst="line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96" name="Овал 95"/>
            <p:cNvSpPr/>
            <p:nvPr/>
          </p:nvSpPr>
          <p:spPr>
            <a:xfrm>
              <a:off x="4936736" y="5569589"/>
              <a:ext cx="45914" cy="45719"/>
            </a:xfrm>
            <a:prstGeom prst="ellipse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4959693" y="5615308"/>
              <a:ext cx="0" cy="18002"/>
            </a:xfrm>
            <a:prstGeom prst="line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1" name="Стрелка вниз 110"/>
          <p:cNvSpPr/>
          <p:nvPr/>
        </p:nvSpPr>
        <p:spPr>
          <a:xfrm>
            <a:off x="4355976" y="3798332"/>
            <a:ext cx="542872" cy="50405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7224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251520" y="1340768"/>
            <a:ext cx="2016224" cy="424685"/>
          </a:xfrm>
          <a:prstGeom prst="chevron">
            <a:avLst>
              <a:gd name="adj" fmla="val 7377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Helvetica Light"/>
                <a:cs typeface="Helvetica Light"/>
                <a:sym typeface="Helvetica Light"/>
              </a:rPr>
              <a:t>ТЭЦ</a:t>
            </a:r>
            <a:endParaRPr kumimoji="0" lang="ru-RU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339752" y="1348131"/>
            <a:ext cx="2304256" cy="424685"/>
          </a:xfrm>
          <a:prstGeom prst="chevron">
            <a:avLst>
              <a:gd name="adj" fmla="val 7377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Helvetica Light"/>
                <a:cs typeface="Helvetica Light"/>
                <a:sym typeface="Helvetica Light"/>
              </a:rPr>
              <a:t>ТЕПЛОСЕТЬ</a:t>
            </a:r>
            <a:endParaRPr kumimoji="0" lang="ru-RU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4788025" y="1348131"/>
            <a:ext cx="4198685" cy="424685"/>
          </a:xfrm>
          <a:prstGeom prst="chevron">
            <a:avLst>
              <a:gd name="adj" fmla="val 7377"/>
            </a:avLst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Helvetica Light"/>
                <a:cs typeface="Helvetica Light"/>
                <a:sym typeface="Helvetica Light"/>
              </a:rPr>
              <a:t>ИТП</a:t>
            </a:r>
            <a:endParaRPr kumimoji="0" lang="ru-RU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59135" y="1878698"/>
            <a:ext cx="2008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Средства из программы реконструкции объектов генерации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267744" y="1878697"/>
            <a:ext cx="2376264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Эффект от </a:t>
            </a:r>
            <a:b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</a:b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снижения потерь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эксплуатационных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затрат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Тариф на передачу тепловой энергии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716016" y="1795076"/>
            <a:ext cx="3384376" cy="5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Надбавка к тарифу 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ahoma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898082" y="2062009"/>
            <a:ext cx="39943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  <a:cs typeface="Tahoma" pitchFamily="34" charset="0"/>
              </a:rPr>
              <a:t>Не позволяет устанавливать ИТП в необходимом масштабе, лишь единичные установки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716016" y="2504703"/>
            <a:ext cx="3733840" cy="5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ahoma" pitchFamily="34" charset="0"/>
              </a:rPr>
              <a:t>Энергосервисный контракт (ЭСК)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cs typeface="Tahoma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860032" y="2814027"/>
            <a:ext cx="2160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  <a:cs typeface="Tahoma" pitchFamily="34" charset="0"/>
              </a:rPr>
              <a:t>а)</a:t>
            </a:r>
            <a:r>
              <a:rPr lang="ru-RU" sz="1200" b="1" dirty="0" smtClean="0">
                <a:solidFill>
                  <a:srgbClr val="C00000"/>
                </a:solidFill>
                <a:cs typeface="Tahoma" pitchFamily="34" charset="0"/>
              </a:rPr>
              <a:t> </a:t>
            </a:r>
            <a:r>
              <a:rPr lang="ru-RU" sz="1200" dirty="0" smtClean="0">
                <a:solidFill>
                  <a:srgbClr val="C00000"/>
                </a:solidFill>
                <a:cs typeface="Tahoma" pitchFamily="34" charset="0"/>
              </a:rPr>
              <a:t>Сложность быстрого проведения большого числа собраний собственников жилья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2854677"/>
            <a:ext cx="241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200" dirty="0">
                <a:solidFill>
                  <a:srgbClr val="C00000"/>
                </a:solidFill>
                <a:cs typeface="Tahoma" pitchFamily="34" charset="0"/>
              </a:rPr>
              <a:t>б) отсутствие гарантий положительного </a:t>
            </a:r>
            <a:r>
              <a:rPr lang="ru-RU" sz="1200" dirty="0" smtClean="0">
                <a:solidFill>
                  <a:srgbClr val="C00000"/>
                </a:solidFill>
                <a:cs typeface="Tahoma" pitchFamily="34" charset="0"/>
              </a:rPr>
              <a:t>решения собственников жилья </a:t>
            </a:r>
            <a:r>
              <a:rPr lang="ru-RU" sz="1200" dirty="0">
                <a:solidFill>
                  <a:srgbClr val="C00000"/>
                </a:solidFill>
                <a:cs typeface="Tahoma" pitchFamily="34" charset="0"/>
              </a:rPr>
              <a:t>по ИТП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667671"/>
            <a:ext cx="39604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100" b="1" dirty="0">
                <a:solidFill>
                  <a:srgbClr val="C00000"/>
                </a:solidFill>
                <a:cs typeface="Tahoma" pitchFamily="34" charset="0"/>
              </a:rPr>
              <a:t>не позволяют использовать ЭСК для реализации проекта нужными темпами и препятствует привлечению проектного капитала под ЭСК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67744" y="1878698"/>
            <a:ext cx="0" cy="2414398"/>
          </a:xfrm>
          <a:prstGeom prst="line">
            <a:avLst/>
          </a:prstGeom>
          <a:noFill/>
          <a:ln w="3175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07632" y="1878698"/>
            <a:ext cx="0" cy="2414398"/>
          </a:xfrm>
          <a:prstGeom prst="line">
            <a:avLst/>
          </a:prstGeom>
          <a:noFill/>
          <a:ln w="3175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Овал 54"/>
          <p:cNvSpPr/>
          <p:nvPr/>
        </p:nvSpPr>
        <p:spPr>
          <a:xfrm>
            <a:off x="3082788" y="4800253"/>
            <a:ext cx="1777243" cy="1685602"/>
          </a:xfrm>
          <a:prstGeom prst="ellipse">
            <a:avLst/>
          </a:prstGeom>
          <a:noFill/>
          <a:ln w="38100" cap="flat">
            <a:solidFill>
              <a:schemeClr val="bg2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26610" y="5088280"/>
            <a:ext cx="2160240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Решение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проблемы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финансирования </a:t>
            </a:r>
            <a:br>
              <a:rPr kumimoji="0" lang="ru-RU" sz="1600" b="1" i="0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</a:br>
            <a:r>
              <a:rPr kumimoji="0" lang="ru-RU" sz="1600" b="1" i="0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ИТП</a:t>
            </a:r>
            <a:endParaRPr kumimoji="0" lang="ru-RU" sz="1600" b="1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80" name="Прямоугольник 79"/>
          <p:cNvSpPr>
            <a:spLocks noChangeArrowheads="1"/>
          </p:cNvSpPr>
          <p:nvPr/>
        </p:nvSpPr>
        <p:spPr bwMode="auto">
          <a:xfrm>
            <a:off x="5796136" y="4653136"/>
            <a:ext cx="32758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Для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вывода проекта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в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крупный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масштаб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, 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Т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+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совместно с финансовыми институтами развития разработал схему установки ИТП с привлечением внебюджетных денежных средств и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использованием средств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регионального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фонда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ahoma" pitchFamily="34" charset="0"/>
              </a:rPr>
              <a:t>капремонта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39752" y="5325708"/>
            <a:ext cx="1418729" cy="74892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«Длинные»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и «дешевые» </a:t>
            </a:r>
            <a:b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</a:b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деньги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19872" y="6351324"/>
            <a:ext cx="1190178" cy="31803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Инвесторы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88378" y="5373216"/>
            <a:ext cx="1219726" cy="53347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Источники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возврата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19872" y="4581128"/>
            <a:ext cx="1080121" cy="31803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Гарантии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85282" y="4437112"/>
            <a:ext cx="8708580" cy="0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3" name="Стрелка вправо 82"/>
          <p:cNvSpPr/>
          <p:nvPr/>
        </p:nvSpPr>
        <p:spPr>
          <a:xfrm>
            <a:off x="2051720" y="5175188"/>
            <a:ext cx="288032" cy="93745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84" name="Стрелка вправо 83"/>
          <p:cNvSpPr/>
          <p:nvPr/>
        </p:nvSpPr>
        <p:spPr>
          <a:xfrm>
            <a:off x="5508104" y="5175188"/>
            <a:ext cx="288032" cy="937458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" name="Заголовок 2"/>
          <p:cNvSpPr txBox="1">
            <a:spLocks/>
          </p:cNvSpPr>
          <p:nvPr/>
        </p:nvSpPr>
        <p:spPr>
          <a:xfrm>
            <a:off x="1763688" y="321340"/>
            <a:ext cx="6718998" cy="731396"/>
          </a:xfrm>
          <a:prstGeom prst="rect">
            <a:avLst/>
          </a:prstGeom>
        </p:spPr>
        <p:txBody>
          <a:bodyPr anchor="b">
            <a:noAutofit/>
          </a:bodyPr>
          <a:lstStyle>
            <a:lvl1pPr defTabSz="410751">
              <a:defRPr sz="3100" baseline="0">
                <a:solidFill>
                  <a:srgbClr val="525E6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indent="321457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indent="482186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indent="642915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indent="803643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defRPr sz="5600">
                <a:solidFill>
                  <a:srgbClr val="525E6B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defTabSz="584200" latinLnBrk="1" hangingPunct="0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Финансирование проектов 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по модернизации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систем теплоснабжения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5710F0-95CE-41ED-9A90-13AF48BDBFF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95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355976" y="3012966"/>
            <a:ext cx="1440160" cy="1294077"/>
          </a:xfrm>
          <a:prstGeom prst="rect">
            <a:avLst/>
          </a:prstGeom>
          <a:noFill/>
          <a:ln w="3175" cap="flat">
            <a:solidFill>
              <a:schemeClr val="bg2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endParaRPr lang="ru-RU" sz="1200" b="1" dirty="0">
              <a:solidFill>
                <a:srgbClr val="FFFFFF"/>
              </a:solidFill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2060848"/>
            <a:ext cx="1440160" cy="105136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solidFill>
              <a:schemeClr val="bg2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Проектная </a:t>
            </a:r>
            <a:r>
              <a:rPr lang="en-US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/>
            </a:r>
            <a:br>
              <a:rPr lang="en-US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</a:br>
            <a:r>
              <a:rPr lang="ru-RU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компания </a:t>
            </a:r>
            <a:r>
              <a:rPr lang="en-US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/>
            </a:r>
            <a:br>
              <a:rPr lang="en-US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</a:br>
            <a:r>
              <a:rPr lang="en-US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(SPV)</a:t>
            </a:r>
            <a:endParaRPr kumimoji="0" lang="ru-RU" sz="1600" b="1" i="0" u="none" strike="noStrike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Helvetica Ligh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92280" y="2161612"/>
            <a:ext cx="1728192" cy="705272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r>
              <a:rPr lang="ru-RU" sz="1600" b="1" dirty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Муниципалитет</a:t>
            </a:r>
          </a:p>
          <a:p>
            <a:pPr algn="ctr" defTabSz="584200" latinLnBrk="1" hangingPunct="0"/>
            <a:r>
              <a:rPr lang="ru-RU" sz="1600" b="1" dirty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(регион)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085209" y="3356992"/>
            <a:ext cx="1735263" cy="849286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r>
              <a:rPr lang="ru-RU" sz="1600" b="1" dirty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Региональный </a:t>
            </a:r>
          </a:p>
          <a:p>
            <a:pPr algn="ctr" defTabSz="584200" latinLnBrk="1" hangingPunct="0"/>
            <a:r>
              <a:rPr lang="ru-RU" sz="1600" b="1" dirty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фонд </a:t>
            </a:r>
            <a:r>
              <a:rPr lang="ru-RU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/>
            </a:r>
            <a:br>
              <a:rPr lang="ru-RU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</a:br>
            <a:r>
              <a:rPr lang="ru-RU" sz="1600" b="1" dirty="0" smtClean="0">
                <a:solidFill>
                  <a:srgbClr val="FFFFFF"/>
                </a:solidFill>
                <a:ea typeface="Tahoma" panose="020B0604030504040204" pitchFamily="34" charset="0"/>
                <a:cs typeface="Tahoma" panose="020B0604030504040204" pitchFamily="34" charset="0"/>
                <a:sym typeface="Helvetica Light"/>
              </a:rPr>
              <a:t>капремонта</a:t>
            </a:r>
            <a:endParaRPr lang="ru-RU" sz="1600" b="1" dirty="0">
              <a:solidFill>
                <a:srgbClr val="FFFFFF"/>
              </a:solidFill>
              <a:ea typeface="Tahoma" panose="020B0604030504040204" pitchFamily="34" charset="0"/>
              <a:cs typeface="Tahoma" panose="020B0604030504040204" pitchFamily="34" charset="0"/>
              <a:sym typeface="Helvetica Ligh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9983" y="3182199"/>
            <a:ext cx="1212137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реализация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проектов по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установке ИТП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spc="0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5859000" y="2636914"/>
            <a:ext cx="1224136" cy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miter lim="400000"/>
            <a:headEnd type="triangle" w="med" len="med"/>
            <a:tailEnd type="triangl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TextBox 38"/>
          <p:cNvSpPr txBox="1"/>
          <p:nvPr/>
        </p:nvSpPr>
        <p:spPr>
          <a:xfrm>
            <a:off x="5786992" y="2026488"/>
            <a:ext cx="1233280" cy="6104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Концессионное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соглашение на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Arial"/>
              </a:rPr>
              <a:t>установку ИТП</a:t>
            </a:r>
            <a:endParaRPr kumimoji="0" lang="ru-RU" sz="105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10297" y="2276872"/>
            <a:ext cx="153391" cy="28725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 smtClean="0">
                <a:solidFill>
                  <a:srgbClr val="C00000"/>
                </a:solidFill>
                <a:sym typeface="Arial"/>
              </a:rPr>
              <a:t>$</a:t>
            </a:r>
            <a:endParaRPr lang="ru-RU" sz="1200" b="1" dirty="0" smtClean="0">
              <a:solidFill>
                <a:srgbClr val="C00000"/>
              </a:solidFill>
              <a:sym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87924" y="3873435"/>
            <a:ext cx="1555123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+mn-ea"/>
                <a:cs typeface="+mn-cs"/>
                <a:sym typeface="Arial"/>
              </a:rPr>
              <a:t>Ежегодные</a:t>
            </a:r>
            <a:r>
              <a:rPr kumimoji="0" lang="ru-RU" sz="1100" b="1" i="0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+mn-ea"/>
                <a:cs typeface="+mn-cs"/>
                <a:sym typeface="Arial"/>
              </a:rPr>
              <a:t>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+mn-ea"/>
                <a:cs typeface="+mn-cs"/>
                <a:sym typeface="Arial"/>
              </a:rPr>
              <a:t>платежи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+mn-ea"/>
                <a:cs typeface="+mn-cs"/>
                <a:sym typeface="Arial"/>
              </a:rPr>
              <a:t>(возврат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spc="0" normalizeH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ea typeface="+mn-ea"/>
                <a:cs typeface="+mn-cs"/>
                <a:sym typeface="Arial"/>
              </a:rPr>
              <a:t>инвестиций)</a:t>
            </a:r>
            <a:endParaRPr kumimoji="0" lang="ru-RU" sz="11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79712" y="2060848"/>
            <a:ext cx="1465492" cy="112337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r>
              <a:rPr lang="ru-RU" sz="1600" b="1" dirty="0" smtClean="0">
                <a:solidFill>
                  <a:schemeClr val="bg1"/>
                </a:solidFill>
                <a:cs typeface="Tahoma" pitchFamily="34" charset="0"/>
              </a:rPr>
              <a:t>Финансовые </a:t>
            </a:r>
            <a:br>
              <a:rPr lang="ru-RU" sz="1600" b="1" dirty="0" smtClean="0">
                <a:solidFill>
                  <a:schemeClr val="bg1"/>
                </a:solidFill>
                <a:cs typeface="Tahoma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cs typeface="Tahoma" pitchFamily="34" charset="0"/>
              </a:rPr>
              <a:t>институты </a:t>
            </a:r>
          </a:p>
          <a:p>
            <a:pPr algn="ctr" defTabSz="584200" latinLnBrk="1" hangingPunct="0"/>
            <a:r>
              <a:rPr lang="ru-RU" sz="1600" b="1" dirty="0" smtClean="0">
                <a:solidFill>
                  <a:schemeClr val="bg1"/>
                </a:solidFill>
                <a:cs typeface="Tahoma" pitchFamily="34" charset="0"/>
              </a:rPr>
              <a:t>развития</a:t>
            </a:r>
            <a:endParaRPr lang="ru-RU" sz="16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  <a:sym typeface="Helvetica Light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 flipV="1">
            <a:off x="3491880" y="2636912"/>
            <a:ext cx="792088" cy="2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4" name="TextBox 43"/>
          <p:cNvSpPr txBox="1"/>
          <p:nvPr/>
        </p:nvSpPr>
        <p:spPr>
          <a:xfrm>
            <a:off x="2131540" y="1639985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Инвестор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8226" y="2333492"/>
            <a:ext cx="1191766" cy="2718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b="1" dirty="0" smtClean="0">
                <a:solidFill>
                  <a:srgbClr val="C00000"/>
                </a:solidFill>
                <a:sym typeface="Arial"/>
              </a:rPr>
              <a:t>И</a:t>
            </a:r>
            <a:r>
              <a:rPr kumimoji="0" lang="ru-RU" sz="11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sym typeface="Arial"/>
              </a:rPr>
              <a:t>нвестиции</a:t>
            </a:r>
            <a:endParaRPr kumimoji="0" lang="ru-RU" sz="11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sym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2132856"/>
            <a:ext cx="153391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1" dirty="0" smtClean="0">
                <a:solidFill>
                  <a:srgbClr val="C00000"/>
                </a:solidFill>
                <a:sym typeface="Arial"/>
              </a:rPr>
              <a:t>$</a:t>
            </a:r>
            <a:endParaRPr lang="ru-RU" sz="1200" b="1" dirty="0" smtClean="0">
              <a:solidFill>
                <a:srgbClr val="C00000"/>
              </a:solidFill>
              <a:sym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7324" y="1527369"/>
            <a:ext cx="115212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Длинные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деньги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31940" y="4695721"/>
            <a:ext cx="1152128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Источник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возврата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31940" y="1648107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Гарантии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1520" y="2204864"/>
            <a:ext cx="1296144" cy="731937"/>
          </a:xfrm>
          <a:prstGeom prst="rect">
            <a:avLst/>
          </a:prstGeom>
          <a:noFill/>
          <a:ln w="12700" cap="flat">
            <a:solidFill>
              <a:schemeClr val="bg1">
                <a:lumMod val="65000"/>
              </a:schemeClr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ea typeface="Helvetica Light"/>
                <a:cs typeface="Helvetica Light"/>
                <a:sym typeface="Helvetica Light"/>
              </a:rPr>
              <a:t>Пенсионные средства</a:t>
            </a:r>
            <a:endParaRPr lang="ru-RU" sz="1600" dirty="0">
              <a:solidFill>
                <a:schemeClr val="bg1">
                  <a:lumMod val="50000"/>
                </a:schemeClr>
              </a:solidFill>
              <a:ea typeface="Helvetica Light"/>
              <a:cs typeface="Helvetica Light"/>
              <a:sym typeface="Helvetica Light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 flipV="1">
            <a:off x="1610297" y="2622533"/>
            <a:ext cx="343019" cy="2"/>
          </a:xfrm>
          <a:prstGeom prst="straightConnector1">
            <a:avLst/>
          </a:prstGeom>
          <a:noFill/>
          <a:ln w="3810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2" name="Группа 51"/>
          <p:cNvGrpSpPr/>
          <p:nvPr/>
        </p:nvGrpSpPr>
        <p:grpSpPr>
          <a:xfrm>
            <a:off x="2699792" y="3220653"/>
            <a:ext cx="4383345" cy="640395"/>
            <a:chOff x="2713806" y="2896187"/>
            <a:chExt cx="4398006" cy="640395"/>
          </a:xfrm>
        </p:grpSpPr>
        <p:cxnSp>
          <p:nvCxnSpPr>
            <p:cNvPr id="53" name="Прямая со стрелкой 52"/>
            <p:cNvCxnSpPr/>
            <p:nvPr/>
          </p:nvCxnSpPr>
          <p:spPr>
            <a:xfrm>
              <a:off x="5753025" y="3536581"/>
              <a:ext cx="1358787" cy="1"/>
            </a:xfrm>
            <a:prstGeom prst="straightConnector1">
              <a:avLst/>
            </a:prstGeom>
            <a:noFill/>
            <a:ln w="38100" cap="flat">
              <a:solidFill>
                <a:srgbClr val="C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Прямая со стрелкой 53"/>
            <p:cNvCxnSpPr/>
            <p:nvPr/>
          </p:nvCxnSpPr>
          <p:spPr>
            <a:xfrm flipV="1">
              <a:off x="4118890" y="3536581"/>
              <a:ext cx="1579317" cy="1"/>
            </a:xfrm>
            <a:prstGeom prst="straightConnector1">
              <a:avLst/>
            </a:prstGeom>
            <a:noFill/>
            <a:ln w="38100" cap="flat">
              <a:solidFill>
                <a:srgbClr val="C00000"/>
              </a:solidFill>
              <a:prstDash val="dash"/>
              <a:miter lim="400000"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2723130" y="2896187"/>
              <a:ext cx="0" cy="640394"/>
            </a:xfrm>
            <a:prstGeom prst="straightConnector1">
              <a:avLst/>
            </a:prstGeom>
            <a:noFill/>
            <a:ln w="38100" cap="flat">
              <a:solidFill>
                <a:srgbClr val="C00000"/>
              </a:solidFill>
              <a:prstDash val="solid"/>
              <a:miter lim="400000"/>
              <a:headEnd type="triangl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2713806" y="3536581"/>
              <a:ext cx="1656184" cy="1"/>
            </a:xfrm>
            <a:prstGeom prst="straightConnector1">
              <a:avLst/>
            </a:prstGeom>
            <a:noFill/>
            <a:ln w="38100" cap="flat">
              <a:solidFill>
                <a:srgbClr val="C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7" name="Прямоугольник 56"/>
          <p:cNvSpPr/>
          <p:nvPr/>
        </p:nvSpPr>
        <p:spPr>
          <a:xfrm>
            <a:off x="6948264" y="2060848"/>
            <a:ext cx="2016224" cy="2246195"/>
          </a:xfrm>
          <a:prstGeom prst="rect">
            <a:avLst/>
          </a:prstGeom>
          <a:noFill/>
          <a:ln w="3175" cap="flat">
            <a:solidFill>
              <a:schemeClr val="bg2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algn="ctr" defTabSz="584200" latinLnBrk="1" hangingPunct="0"/>
            <a:endParaRPr lang="ru-RU" sz="1200" b="1" dirty="0">
              <a:solidFill>
                <a:srgbClr val="FFFFFF"/>
              </a:solidFill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894" y="1748274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85750" marR="0" indent="-28575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71800" y="1670804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85750" marR="0" indent="-28575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9642" y="1670804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85750" marR="0" indent="-28575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44988" y="4881741"/>
            <a:ext cx="1152128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85750" marR="0" indent="-28575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00000"/>
              <a:buFont typeface="Wingdings" panose="05000000000000000000" pitchFamily="2" charset="2"/>
              <a:buChar char="ü"/>
              <a:tabLst/>
            </a:pPr>
            <a:r>
              <a:rPr kumimoji="0" lang="ru-RU" sz="1400" b="1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ea typeface="+mn-ea"/>
                <a:cs typeface="+mn-cs"/>
                <a:sym typeface="Arial"/>
              </a:rPr>
              <a:t> </a:t>
            </a:r>
            <a:endParaRPr kumimoji="0" lang="ru-RU" sz="1400" b="1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70" name="Заголовок 2"/>
          <p:cNvSpPr>
            <a:spLocks noGrp="1"/>
          </p:cNvSpPr>
          <p:nvPr>
            <p:ph type="title"/>
          </p:nvPr>
        </p:nvSpPr>
        <p:spPr>
          <a:xfrm>
            <a:off x="1797322" y="249332"/>
            <a:ext cx="6718998" cy="7313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Принципиальная схема финансирования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возврата инвестиций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13847"/>
            <a:ext cx="3902261" cy="211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2" name="Номер слайда 81"/>
          <p:cNvSpPr txBox="1">
            <a:spLocks/>
          </p:cNvSpPr>
          <p:nvPr/>
        </p:nvSpPr>
        <p:spPr>
          <a:xfrm>
            <a:off x="8521189" y="6416207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6</a:t>
            </a:fld>
            <a:endParaRPr lang="ru-RU" b="0" kern="0" dirty="0"/>
          </a:p>
        </p:txBody>
      </p:sp>
    </p:spTree>
    <p:extLst>
      <p:ext uri="{BB962C8B-B14F-4D97-AF65-F5344CB8AC3E}">
        <p14:creationId xmlns:p14="http://schemas.microsoft.com/office/powerpoint/2010/main" val="140509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351214" y="1835726"/>
            <a:ext cx="1283209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Кредитование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проектов</a:t>
            </a:r>
            <a:endParaRPr kumimoji="0" lang="ru-RU" sz="11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27220" y="4788054"/>
            <a:ext cx="1075555" cy="44114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Технический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надзор</a:t>
            </a:r>
            <a:endParaRPr kumimoji="0" lang="ru-RU" sz="11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4735" y="4725144"/>
            <a:ext cx="1217680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sym typeface="Arial"/>
              </a:rPr>
              <a:t>Корректировка </a:t>
            </a:r>
          </a:p>
          <a:p>
            <a:pPr marR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ru-RU" sz="1100" b="0" i="0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sym typeface="Arial"/>
              </a:rPr>
              <a:t>программы ФКР</a:t>
            </a:r>
            <a:endParaRPr kumimoji="0" lang="ru-RU" sz="1100" b="0" i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Aria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88024" y="1500173"/>
            <a:ext cx="2922253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Проектирование </a:t>
            </a:r>
            <a:br>
              <a:rPr lang="ru-RU" sz="105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и установка ИТП </a:t>
            </a:r>
          </a:p>
          <a:p>
            <a:pPr algn="ctr" defTabSz="584200" latinLnBrk="1" hangingPunct="0"/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в рамках договора </a:t>
            </a:r>
          </a:p>
          <a:p>
            <a:pPr algn="ctr" defTabSz="584200" latinLnBrk="1" hangingPunct="0"/>
            <a:r>
              <a:rPr lang="ru-RU" sz="105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с ФКР</a:t>
            </a:r>
            <a:endParaRPr lang="ru-RU" sz="1050" dirty="0">
              <a:solidFill>
                <a:schemeClr val="bg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483768" y="3466648"/>
            <a:ext cx="2245093" cy="6104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Заключение договоров </a:t>
            </a:r>
            <a:br>
              <a:rPr lang="ru-RU" sz="11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на проектирование </a:t>
            </a:r>
            <a:br>
              <a:rPr lang="ru-RU" sz="11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и установку ИТП</a:t>
            </a:r>
            <a:endParaRPr lang="ru-RU" sz="1100" dirty="0">
              <a:solidFill>
                <a:schemeClr val="bg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01483" y="3635926"/>
            <a:ext cx="1432684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Обслуживание </a:t>
            </a:r>
            <a:br>
              <a:rPr lang="ru-RU" sz="11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</a:b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sym typeface="Arial"/>
              </a:rPr>
              <a:t>ИТП</a:t>
            </a:r>
            <a:endParaRPr lang="ru-RU" sz="1100" dirty="0">
              <a:solidFill>
                <a:schemeClr val="bg2">
                  <a:lumMod val="50000"/>
                </a:schemeClr>
              </a:solidFill>
              <a:sym typeface="Arial"/>
            </a:endParaRPr>
          </a:p>
        </p:txBody>
      </p:sp>
      <p:sp>
        <p:nvSpPr>
          <p:cNvPr id="27" name="Заголовок 2"/>
          <p:cNvSpPr>
            <a:spLocks noGrp="1"/>
          </p:cNvSpPr>
          <p:nvPr>
            <p:ph type="title"/>
          </p:nvPr>
        </p:nvSpPr>
        <p:spPr>
          <a:xfrm>
            <a:off x="1797322" y="249332"/>
            <a:ext cx="6718998" cy="7313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Организационная схема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410287" y="2348880"/>
            <a:ext cx="1152128" cy="0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7" name="Группа 16"/>
          <p:cNvGrpSpPr/>
          <p:nvPr/>
        </p:nvGrpSpPr>
        <p:grpSpPr>
          <a:xfrm>
            <a:off x="3634422" y="1283790"/>
            <a:ext cx="1944233" cy="2180593"/>
            <a:chOff x="3491661" y="1283790"/>
            <a:chExt cx="1806976" cy="2180593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3491878" y="1824886"/>
              <a:ext cx="1806759" cy="1639497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Участвует в конкурсах </a:t>
              </a:r>
              <a:b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на проектирование и установку ИТП</a:t>
              </a:r>
            </a:p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Привлекает средства на реализацию проекта</a:t>
              </a:r>
            </a:p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Устанавливает ИТП</a:t>
              </a:r>
            </a:p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Передает ИТП в ФКР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91661" y="1283790"/>
              <a:ext cx="1806759" cy="56103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Проектная </a:t>
              </a:r>
              <a:b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</a:br>
              <a: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компания (</a:t>
              </a:r>
              <a:r>
                <a:rPr lang="en-US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SPV</a:t>
              </a:r>
              <a: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)</a:t>
              </a:r>
              <a:r>
                <a:rPr kumimoji="0" lang="ru-RU" sz="1400" b="1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  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95536" y="1283790"/>
            <a:ext cx="1944216" cy="2180593"/>
            <a:chOff x="323528" y="1283790"/>
            <a:chExt cx="1944216" cy="2180593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323528" y="1772816"/>
              <a:ext cx="1944216" cy="1691567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Организует дочернюю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проектную компанию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(</a:t>
              </a:r>
              <a:r>
                <a:rPr lang="en-US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SPV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)</a:t>
              </a:r>
              <a:r>
                <a:rPr lang="en-US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в каждом регионе проекта</a:t>
              </a:r>
            </a:p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Размещает средства на реализацию проекта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323528" y="1283790"/>
              <a:ext cx="1944216" cy="540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Внешний</a:t>
              </a:r>
              <a:b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</a:br>
              <a:r>
                <a:rPr lang="ru-RU" sz="1400" b="1" dirty="0" smtClean="0">
                  <a:solidFill>
                    <a:srgbClr val="FFFFFF"/>
                  </a:solidFill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инвестор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74783" y="1283789"/>
            <a:ext cx="1945689" cy="2254866"/>
            <a:chOff x="6790700" y="1262815"/>
            <a:chExt cx="1945689" cy="2254866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6790700" y="1836580"/>
              <a:ext cx="1944000" cy="1681101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Принимает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ИТП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в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общедомовую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собственность</a:t>
              </a:r>
            </a:p>
            <a:p>
              <a:pPr marL="268288" indent="-182563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 Эксплуатирует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ИТП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792389" y="1262815"/>
              <a:ext cx="1944000" cy="57376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Многоквартирный </a:t>
              </a:r>
              <a:br>
                <a:rPr kumimoji="0" lang="ru-RU" sz="1400" b="1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</a:br>
              <a:r>
                <a:rPr kumimoji="0" lang="ru-RU" sz="1400" b="1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дом (МКД)</a:t>
              </a:r>
            </a:p>
          </p:txBody>
        </p:sp>
      </p:grpSp>
      <p:cxnSp>
        <p:nvCxnSpPr>
          <p:cNvPr id="55" name="Прямая со стрелкой 54"/>
          <p:cNvCxnSpPr/>
          <p:nvPr/>
        </p:nvCxnSpPr>
        <p:spPr>
          <a:xfrm>
            <a:off x="4570527" y="3509131"/>
            <a:ext cx="0" cy="495933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4" name="Группа 63"/>
          <p:cNvGrpSpPr/>
          <p:nvPr/>
        </p:nvGrpSpPr>
        <p:grpSpPr>
          <a:xfrm>
            <a:off x="6874783" y="4086170"/>
            <a:ext cx="1945689" cy="2583190"/>
            <a:chOff x="6790700" y="1199905"/>
            <a:chExt cx="1945689" cy="2583190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6790700" y="1836580"/>
              <a:ext cx="1944000" cy="1946515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8288" indent="-18097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Формирует техническую политику по ИТП.</a:t>
              </a:r>
            </a:p>
            <a:p>
              <a:pPr marL="268288" indent="-18097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Несет функции технического заказчика</a:t>
              </a:r>
            </a:p>
            <a:p>
              <a:pPr marL="268288" indent="-18097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Производит перекладку сетей (в случае необходимости)</a:t>
              </a:r>
            </a:p>
            <a:p>
              <a:pPr marL="268288" indent="-180975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Обслуживает ИТП на всем сроке эксплуатации ИТП</a:t>
              </a: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792389" y="1199905"/>
              <a:ext cx="1944000" cy="64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ПАО «Т</a:t>
              </a:r>
              <a:r>
                <a:rPr kumimoji="0" lang="ru-RU" sz="1400" b="1" i="0" u="none" strike="noStrike" cap="none" spc="0" normalizeH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ea typeface="Tahoma" panose="020B0604030504040204" pitchFamily="34" charset="0"/>
                  <a:cs typeface="Tahoma" panose="020B0604030504040204" pitchFamily="34" charset="0"/>
                  <a:sym typeface="Helvetica Light"/>
                </a:rPr>
                <a:t> Плюс»</a:t>
              </a:r>
              <a:endPara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Helvetica Light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3632950" y="4077072"/>
            <a:ext cx="1945689" cy="2592288"/>
            <a:chOff x="6790700" y="1190807"/>
            <a:chExt cx="1945689" cy="2592288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6790700" y="1836580"/>
              <a:ext cx="1944000" cy="1946515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670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Проводит конкурсы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на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проектирование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и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установку ИТП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в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соответствии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с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техническим заданием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и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откорректированной программой</a:t>
              </a:r>
            </a:p>
            <a:p>
              <a:pPr marL="26670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Принимает ИТП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и </a:t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передает в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общедомовую собственность.</a:t>
              </a: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792389" y="1190807"/>
              <a:ext cx="1944000" cy="64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algn="ctr" defTabSz="584200" latinLnBrk="1" hangingPunct="0"/>
              <a:r>
                <a:rPr lang="ru-RU" sz="1400" b="1" dirty="0">
                  <a:solidFill>
                    <a:srgbClr val="FFFFFF"/>
                  </a:solidFill>
                  <a:ea typeface="Helvetica Light"/>
                  <a:cs typeface="Helvetica Light"/>
                  <a:sym typeface="Helvetica Light"/>
                </a:rPr>
                <a:t>Региональный </a:t>
              </a:r>
            </a:p>
            <a:p>
              <a:pPr algn="ctr" defTabSz="584200" latinLnBrk="1" hangingPunct="0"/>
              <a:r>
                <a:rPr lang="ru-RU" sz="1400" b="1" dirty="0">
                  <a:solidFill>
                    <a:srgbClr val="FFFFFF"/>
                  </a:solidFill>
                  <a:ea typeface="Helvetica Light"/>
                  <a:cs typeface="Helvetica Light"/>
                  <a:sym typeface="Helvetica Light"/>
                </a:rPr>
                <a:t>фонд капитального </a:t>
              </a:r>
              <a:r>
                <a:rPr lang="ru-RU" sz="1400" b="1" dirty="0" smtClean="0">
                  <a:solidFill>
                    <a:srgbClr val="FFFFFF"/>
                  </a:solidFill>
                  <a:ea typeface="Helvetica Light"/>
                  <a:cs typeface="Helvetica Light"/>
                  <a:sym typeface="Helvetica Light"/>
                </a:rPr>
                <a:t>ремонта (ФКР)</a:t>
              </a:r>
              <a:endPara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Helvetica Light"/>
              </a:endParaRPr>
            </a:p>
          </p:txBody>
        </p:sp>
      </p:grpSp>
      <p:cxnSp>
        <p:nvCxnSpPr>
          <p:cNvPr id="83" name="Прямая со стрелкой 82"/>
          <p:cNvCxnSpPr/>
          <p:nvPr/>
        </p:nvCxnSpPr>
        <p:spPr>
          <a:xfrm flipH="1">
            <a:off x="2410287" y="5301208"/>
            <a:ext cx="1152128" cy="0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84" name="Группа 83"/>
          <p:cNvGrpSpPr/>
          <p:nvPr/>
        </p:nvGrpSpPr>
        <p:grpSpPr>
          <a:xfrm>
            <a:off x="395536" y="4077072"/>
            <a:ext cx="1945689" cy="2592288"/>
            <a:chOff x="6790700" y="1190807"/>
            <a:chExt cx="1945689" cy="2448272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6790700" y="1836580"/>
              <a:ext cx="1944000" cy="1802499"/>
            </a:xfrm>
            <a:prstGeom prst="rect">
              <a:avLst/>
            </a:prstGeom>
            <a:noFill/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noAutofit/>
            </a:bodyPr>
            <a:lstStyle/>
            <a:p>
              <a:pPr marL="266700" indent="-171450"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Проводит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корректировку нормативных правовых актов:</a:t>
              </a:r>
            </a:p>
            <a:p>
              <a:pPr marL="539750" lvl="1" indent="-176213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включает ИТП </a:t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в программу  капремонта</a:t>
              </a:r>
            </a:p>
            <a:p>
              <a:pPr marL="539750" lvl="1" indent="-176213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пересматривает предельную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стоимость работ </a:t>
              </a: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/>
              </a:r>
              <a:b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1000" dirty="0" smtClean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по </a:t>
              </a:r>
              <a:r>
                <a:rPr lang="ru-RU" sz="1000" dirty="0">
                  <a:solidFill>
                    <a:schemeClr val="bg2">
                      <a:lumMod val="50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капремонту </a:t>
              </a:r>
              <a:endParaRPr lang="ru-RU" sz="10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  <a:p>
              <a:pPr marL="539750" lvl="1" indent="-176213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endParaRPr lang="ru-RU" sz="1000" dirty="0">
                <a:solidFill>
                  <a:schemeClr val="bg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Arial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792389" y="1190807"/>
              <a:ext cx="1944000" cy="648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 cap="flat">
              <a:solidFill>
                <a:schemeClr val="bg2">
                  <a:lumMod val="50000"/>
                </a:schemeClr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algn="ctr" defTabSz="584200" latinLnBrk="1" hangingPunct="0"/>
              <a:r>
                <a:rPr lang="ru-RU" sz="1400" b="1" dirty="0">
                  <a:solidFill>
                    <a:srgbClr val="FFFFFF"/>
                  </a:solidFill>
                  <a:ea typeface="Helvetica Light"/>
                  <a:cs typeface="Helvetica Light"/>
                  <a:sym typeface="Helvetica Light"/>
                </a:rPr>
                <a:t>Правительство </a:t>
              </a:r>
            </a:p>
            <a:p>
              <a:pPr algn="ctr" defTabSz="584200" latinLnBrk="1" hangingPunct="0"/>
              <a:r>
                <a:rPr lang="ru-RU" sz="1400" b="1" dirty="0" smtClean="0">
                  <a:solidFill>
                    <a:srgbClr val="FFFFFF"/>
                  </a:solidFill>
                  <a:ea typeface="Helvetica Light"/>
                  <a:cs typeface="Helvetica Light"/>
                  <a:sym typeface="Helvetica Light"/>
                </a:rPr>
                <a:t>региона</a:t>
              </a:r>
              <a:endParaRPr kumimoji="0" lang="ru-RU" sz="1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Helvetica Light"/>
              </a:endParaRPr>
            </a:p>
          </p:txBody>
        </p:sp>
      </p:grpSp>
      <p:cxnSp>
        <p:nvCxnSpPr>
          <p:cNvPr id="89" name="Прямая со стрелкой 88"/>
          <p:cNvCxnSpPr/>
          <p:nvPr/>
        </p:nvCxnSpPr>
        <p:spPr>
          <a:xfrm flipH="1">
            <a:off x="5650647" y="2348880"/>
            <a:ext cx="1152128" cy="0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0" name="Прямая со стрелкой 89"/>
          <p:cNvCxnSpPr/>
          <p:nvPr/>
        </p:nvCxnSpPr>
        <p:spPr>
          <a:xfrm>
            <a:off x="5650647" y="5301208"/>
            <a:ext cx="1152128" cy="0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5" name="Прямая со стрелкой 94"/>
          <p:cNvCxnSpPr/>
          <p:nvPr/>
        </p:nvCxnSpPr>
        <p:spPr>
          <a:xfrm>
            <a:off x="7812360" y="3547668"/>
            <a:ext cx="0" cy="495933"/>
          </a:xfrm>
          <a:prstGeom prst="straightConnector1">
            <a:avLst/>
          </a:prstGeom>
          <a:noFill/>
          <a:ln w="57150" cap="flat">
            <a:solidFill>
              <a:srgbClr val="C00000"/>
            </a:solidFill>
            <a:prstDash val="solid"/>
            <a:miter lim="400000"/>
            <a:headEnd type="triangl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1" name="Номер слайда 81"/>
          <p:cNvSpPr txBox="1">
            <a:spLocks/>
          </p:cNvSpPr>
          <p:nvPr/>
        </p:nvSpPr>
        <p:spPr>
          <a:xfrm>
            <a:off x="8521189" y="6416207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7</a:t>
            </a:fld>
            <a:endParaRPr lang="ru-RU" b="0" kern="0" dirty="0"/>
          </a:p>
        </p:txBody>
      </p:sp>
    </p:spTree>
    <p:extLst>
      <p:ext uri="{BB962C8B-B14F-4D97-AF65-F5344CB8AC3E}">
        <p14:creationId xmlns:p14="http://schemas.microsoft.com/office/powerpoint/2010/main" val="118806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97322" y="249332"/>
            <a:ext cx="6718998" cy="7313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Алгоритм реализации проекта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7" name="Номер слайда 81"/>
          <p:cNvSpPr txBox="1">
            <a:spLocks/>
          </p:cNvSpPr>
          <p:nvPr/>
        </p:nvSpPr>
        <p:spPr>
          <a:xfrm>
            <a:off x="8517615" y="6453336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8</a:t>
            </a:fld>
            <a:endParaRPr lang="ru-RU" b="0" kern="0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11560" y="5995407"/>
            <a:ext cx="6408712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Перекладка сетей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теплоснабжения и ХВС (при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необходимости)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6377186" y="1709248"/>
            <a:ext cx="909638" cy="509587"/>
          </a:xfrm>
          <a:custGeom>
            <a:avLst/>
            <a:gdLst>
              <a:gd name="connsiteX0" fmla="*/ 645319 w 909638"/>
              <a:gd name="connsiteY0" fmla="*/ 0 h 509587"/>
              <a:gd name="connsiteX1" fmla="*/ 909638 w 909638"/>
              <a:gd name="connsiteY1" fmla="*/ 4762 h 509587"/>
              <a:gd name="connsiteX2" fmla="*/ 907256 w 909638"/>
              <a:gd name="connsiteY2" fmla="*/ 335756 h 509587"/>
              <a:gd name="connsiteX3" fmla="*/ 0 w 909638"/>
              <a:gd name="connsiteY3" fmla="*/ 338137 h 509587"/>
              <a:gd name="connsiteX4" fmla="*/ 2381 w 909638"/>
              <a:gd name="connsiteY4" fmla="*/ 509587 h 50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638" h="509587">
                <a:moveTo>
                  <a:pt x="645319" y="0"/>
                </a:moveTo>
                <a:lnTo>
                  <a:pt x="909638" y="4762"/>
                </a:lnTo>
                <a:lnTo>
                  <a:pt x="907256" y="335756"/>
                </a:lnTo>
                <a:lnTo>
                  <a:pt x="0" y="338137"/>
                </a:lnTo>
                <a:cubicBezTo>
                  <a:pt x="794" y="395287"/>
                  <a:pt x="1587" y="452437"/>
                  <a:pt x="2381" y="509587"/>
                </a:cubicBezTo>
              </a:path>
            </a:pathLst>
          </a:custGeom>
          <a:noFill/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126" name="Соединительная линия уступом 125"/>
          <p:cNvCxnSpPr/>
          <p:nvPr/>
        </p:nvCxnSpPr>
        <p:spPr>
          <a:xfrm flipH="1">
            <a:off x="5796136" y="1609890"/>
            <a:ext cx="360040" cy="500913"/>
          </a:xfrm>
          <a:prstGeom prst="bentConnector4">
            <a:avLst>
              <a:gd name="adj1" fmla="val -286160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3" name="Скругленный прямоугольник 122"/>
          <p:cNvSpPr/>
          <p:nvPr/>
        </p:nvSpPr>
        <p:spPr>
          <a:xfrm>
            <a:off x="611560" y="1439994"/>
            <a:ext cx="6408712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Определение объемов, параметров и сроков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</p:txBody>
      </p:sp>
      <p:cxnSp>
        <p:nvCxnSpPr>
          <p:cNvPr id="158" name="Соединительная линия уступом 157"/>
          <p:cNvCxnSpPr/>
          <p:nvPr/>
        </p:nvCxnSpPr>
        <p:spPr>
          <a:xfrm flipH="1">
            <a:off x="5796136" y="2257962"/>
            <a:ext cx="360040" cy="500913"/>
          </a:xfrm>
          <a:prstGeom prst="bentConnector4">
            <a:avLst>
              <a:gd name="adj1" fmla="val -407240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3" name="Скругленный прямоугольник 82"/>
          <p:cNvSpPr/>
          <p:nvPr/>
        </p:nvSpPr>
        <p:spPr>
          <a:xfrm>
            <a:off x="611560" y="2088026"/>
            <a:ext cx="684076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Заключение соглашения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 реализации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ИТП</a:t>
            </a:r>
          </a:p>
        </p:txBody>
      </p:sp>
      <p:cxnSp>
        <p:nvCxnSpPr>
          <p:cNvPr id="160" name="Соединительная линия уступом 159"/>
          <p:cNvCxnSpPr/>
          <p:nvPr/>
        </p:nvCxnSpPr>
        <p:spPr>
          <a:xfrm flipH="1">
            <a:off x="5796136" y="2928087"/>
            <a:ext cx="360040" cy="500913"/>
          </a:xfrm>
          <a:prstGeom prst="bentConnector4">
            <a:avLst>
              <a:gd name="adj1" fmla="val -496901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611560" y="2755047"/>
            <a:ext cx="720080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Корректировка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региональных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НПА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необходимости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2" name="Соединительная линия уступом 161"/>
          <p:cNvCxnSpPr/>
          <p:nvPr/>
        </p:nvCxnSpPr>
        <p:spPr>
          <a:xfrm flipH="1">
            <a:off x="5796136" y="3576159"/>
            <a:ext cx="360040" cy="500913"/>
          </a:xfrm>
          <a:prstGeom prst="bentConnector4">
            <a:avLst>
              <a:gd name="adj1" fmla="val -596815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611560" y="3416080"/>
            <a:ext cx="756084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Проведение конкурса на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проектирование ИТП</a:t>
            </a:r>
          </a:p>
        </p:txBody>
      </p:sp>
      <p:cxnSp>
        <p:nvCxnSpPr>
          <p:cNvPr id="164" name="Соединительная линия уступом 163"/>
          <p:cNvCxnSpPr/>
          <p:nvPr/>
        </p:nvCxnSpPr>
        <p:spPr>
          <a:xfrm flipH="1">
            <a:off x="5796136" y="4221088"/>
            <a:ext cx="360040" cy="500913"/>
          </a:xfrm>
          <a:prstGeom prst="bentConnector4">
            <a:avLst>
              <a:gd name="adj1" fmla="val -596242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611560" y="4064152"/>
            <a:ext cx="756084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Обследование МКД</a:t>
            </a:r>
          </a:p>
        </p:txBody>
      </p:sp>
      <p:cxnSp>
        <p:nvCxnSpPr>
          <p:cNvPr id="165" name="Соединительная линия уступом 164"/>
          <p:cNvCxnSpPr/>
          <p:nvPr/>
        </p:nvCxnSpPr>
        <p:spPr>
          <a:xfrm flipH="1">
            <a:off x="5796136" y="4869160"/>
            <a:ext cx="360040" cy="500913"/>
          </a:xfrm>
          <a:prstGeom prst="bentConnector4">
            <a:avLst>
              <a:gd name="adj1" fmla="val -491661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611560" y="4712184"/>
            <a:ext cx="720080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Проведение конкурса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установку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ИТП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7" name="Соединительная линия уступом 166"/>
          <p:cNvCxnSpPr/>
          <p:nvPr/>
        </p:nvCxnSpPr>
        <p:spPr>
          <a:xfrm flipH="1">
            <a:off x="5796136" y="5517232"/>
            <a:ext cx="360040" cy="500913"/>
          </a:xfrm>
          <a:prstGeom prst="bentConnector4">
            <a:avLst>
              <a:gd name="adj1" fmla="val -392556"/>
              <a:gd name="adj2" fmla="val 55607"/>
            </a:avLst>
          </a:prstGeom>
          <a:noFill/>
          <a:ln w="19050" cap="flat">
            <a:solidFill>
              <a:srgbClr val="F15427"/>
            </a:solidFill>
            <a:prstDash val="solid"/>
            <a:miter lim="400000"/>
            <a:tailEnd type="arrow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611560" y="5347296"/>
            <a:ext cx="6840760" cy="3859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Установка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ИТП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5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05353"/>
              </p:ext>
            </p:extLst>
          </p:nvPr>
        </p:nvGraphicFramePr>
        <p:xfrm>
          <a:off x="179512" y="1268760"/>
          <a:ext cx="871296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88032"/>
                <a:gridCol w="3672408"/>
                <a:gridCol w="1008112"/>
                <a:gridCol w="1298716"/>
                <a:gridCol w="933532"/>
              </a:tblGrid>
              <a:tr h="413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МКД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Характеристика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Формула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Значение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5427"/>
                    </a:solidFill>
                  </a:tcPr>
                </a:tc>
              </a:tr>
              <a:tr h="2344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ТИП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ДОМА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Этажность дома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Средняя*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Кол-во квартир в МКД, ед.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ед.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7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Площадь квартиры (средняя)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кв.м.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Площадь помещений (средняя)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м. кв.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4 197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ПЛАТЕЖ </a:t>
                      </a:r>
                      <a:b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ЗА ТЕПЛО**</a:t>
                      </a:r>
                      <a:endParaRPr lang="ru-RU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 smtClean="0">
                          <a:effectLst/>
                        </a:rPr>
                        <a:t>ВСЕГО (за год)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п.6+п.7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5 532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200" u="none" strike="noStrike" dirty="0">
                          <a:effectLst/>
                        </a:rPr>
                        <a:t>в т.ч. </a:t>
                      </a:r>
                      <a:r>
                        <a:rPr lang="ru-RU" sz="1200" u="none" strike="noStrike" dirty="0" smtClean="0">
                          <a:effectLst/>
                        </a:rPr>
                        <a:t>отопление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318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3 426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200" u="none" strike="noStrike" dirty="0">
                          <a:effectLst/>
                        </a:rPr>
                        <a:t>в т.ч. ГВС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318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2 106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ЭКОНОМИЯ </a:t>
                      </a:r>
                      <a:b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(от установки ИТП)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 smtClean="0">
                          <a:effectLst/>
                        </a:rPr>
                        <a:t>ВСЕГО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п.11/п.5*100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200" u="none" strike="noStrike" dirty="0">
                          <a:effectLst/>
                        </a:rPr>
                        <a:t>в т.ч. </a:t>
                      </a:r>
                      <a:r>
                        <a:rPr lang="ru-RU" sz="1200" u="none" strike="noStrike" dirty="0" smtClean="0">
                          <a:effectLst/>
                        </a:rPr>
                        <a:t>отопление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318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200" u="none" strike="noStrike" dirty="0">
                          <a:effectLst/>
                        </a:rPr>
                        <a:t>в т.ч. ГВС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318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 smtClean="0">
                          <a:effectLst/>
                        </a:rPr>
                        <a:t>ИТОГО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в </a:t>
                      </a:r>
                      <a:r>
                        <a:rPr lang="ru-RU" sz="1200" u="none" strike="noStrike" dirty="0" smtClean="0">
                          <a:effectLst/>
                        </a:rPr>
                        <a:t>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п.6*п.9+п.7*п.10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ФОНД КАПРЕМОНТА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Взнос в ФКР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руб/кв.м </a:t>
                      </a:r>
                      <a:r>
                        <a:rPr lang="ru-RU" sz="1200" u="none" strike="noStrike" dirty="0" smtClean="0">
                          <a:effectLst/>
                        </a:rPr>
                        <a:t/>
                      </a:r>
                      <a:br>
                        <a:rPr lang="ru-RU" sz="1200" u="none" strike="noStrike" dirty="0" smtClean="0">
                          <a:effectLst/>
                        </a:rPr>
                      </a:br>
                      <a:r>
                        <a:rPr lang="ru-RU" sz="1200" u="none" strike="noStrike" dirty="0" smtClean="0">
                          <a:effectLst/>
                        </a:rPr>
                        <a:t>в </a:t>
                      </a:r>
                      <a:r>
                        <a:rPr lang="ru-RU" sz="1200" u="none" strike="noStrike" dirty="0">
                          <a:effectLst/>
                        </a:rPr>
                        <a:t>мес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7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Платеж квартиры в ФКР за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п.3*п.12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200" u="none" strike="noStrike" dirty="0">
                          <a:effectLst/>
                        </a:rPr>
                        <a:t>Платеж МКД в ФКР за </a:t>
                      </a:r>
                      <a:r>
                        <a:rPr lang="ru-RU" sz="1200" u="none" strike="noStrike" dirty="0" smtClean="0">
                          <a:effectLst/>
                        </a:rPr>
                        <a:t>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п.2*п.13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ЭКОНОМИЯ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</a:rPr>
                        <a:t>Экономия от установки ИТП </a:t>
                      </a:r>
                      <a:r>
                        <a:rPr lang="ru-RU" sz="1200" u="none" strike="noStrike" dirty="0" smtClean="0">
                          <a:effectLst/>
                        </a:rPr>
                        <a:t>для </a:t>
                      </a:r>
                      <a:r>
                        <a:rPr lang="ru-RU" sz="1200" u="none" strike="noStrike" dirty="0">
                          <a:effectLst/>
                        </a:rPr>
                        <a:t>квартиры </a:t>
                      </a:r>
                      <a:r>
                        <a:rPr lang="ru-RU" sz="1200" u="none" strike="noStrike" dirty="0" smtClean="0">
                          <a:effectLst/>
                        </a:rPr>
                        <a:t>за </a:t>
                      </a:r>
                      <a:r>
                        <a:rPr lang="ru-RU" sz="1200" u="none" strike="noStrike" dirty="0"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тыс. руб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п.11/п.2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u="none" strike="noStrike" dirty="0">
                          <a:effectLst/>
                        </a:rPr>
                        <a:t>Превышение экономии от установки ИТП </a:t>
                      </a:r>
                      <a:r>
                        <a:rPr lang="ru-RU" sz="1200" u="none" strike="noStrike" dirty="0" smtClean="0">
                          <a:effectLst/>
                        </a:rPr>
                        <a:t/>
                      </a:r>
                      <a:br>
                        <a:rPr lang="ru-RU" sz="1200" u="none" strike="noStrike" dirty="0" smtClean="0">
                          <a:effectLst/>
                        </a:rPr>
                      </a:br>
                      <a:r>
                        <a:rPr lang="ru-RU" sz="1200" u="none" strike="noStrike" dirty="0" smtClean="0">
                          <a:effectLst/>
                        </a:rPr>
                        <a:t>над </a:t>
                      </a:r>
                      <a:r>
                        <a:rPr lang="ru-RU" sz="1200" u="none" strike="noStrike" dirty="0">
                          <a:effectLst/>
                        </a:rPr>
                        <a:t>платежом </a:t>
                      </a:r>
                      <a:r>
                        <a:rPr lang="ru-RU" sz="1200" u="none" strike="noStrike" dirty="0" smtClean="0">
                          <a:effectLst/>
                        </a:rPr>
                        <a:t>в </a:t>
                      </a:r>
                      <a:r>
                        <a:rPr lang="ru-RU" sz="1200" u="none" strike="noStrike" dirty="0">
                          <a:effectLst/>
                        </a:rPr>
                        <a:t>ФКР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п.15/п.13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171%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07" marR="6907" marT="6907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797322" y="249332"/>
            <a:ext cx="6718998" cy="73139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Экономия жителя от установки ИТП существенно превышает платеж в ФКР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6942" y="6125234"/>
            <a:ext cx="84695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 </a:t>
            </a:r>
            <a:r>
              <a:rPr lang="ru-RU" sz="1000" dirty="0"/>
              <a:t> </a:t>
            </a:r>
            <a:r>
              <a:rPr lang="ru-RU" sz="1000" dirty="0" smtClean="0"/>
              <a:t>Усреднение </a:t>
            </a:r>
            <a:r>
              <a:rPr lang="en-US" sz="1000" dirty="0" smtClean="0"/>
              <a:t> </a:t>
            </a:r>
            <a:r>
              <a:rPr lang="ru-RU" sz="1000" dirty="0" smtClean="0"/>
              <a:t>по </a:t>
            </a:r>
            <a:r>
              <a:rPr lang="ru-RU" sz="1000" dirty="0" smtClean="0"/>
              <a:t>домам  2-16 этажей </a:t>
            </a:r>
          </a:p>
          <a:p>
            <a:pPr marL="176213" indent="-176213"/>
            <a:r>
              <a:rPr lang="ru-RU" sz="1000" dirty="0" smtClean="0"/>
              <a:t>** Средние параметры домов проекта «Модернизация системы теплоснабжения Закамского теплового узла в г. Пермь». </a:t>
            </a:r>
            <a:r>
              <a:rPr lang="ru-RU" sz="1000" dirty="0"/>
              <a:t> </a:t>
            </a:r>
            <a:r>
              <a:rPr lang="ru-RU" sz="1000" dirty="0" smtClean="0"/>
              <a:t>Расчет сделан     для тарифа 1750 руб/Гкал</a:t>
            </a:r>
            <a:endParaRPr lang="ru-RU" sz="1000" dirty="0"/>
          </a:p>
        </p:txBody>
      </p:sp>
      <p:sp>
        <p:nvSpPr>
          <p:cNvPr id="12" name="Номер слайда 81"/>
          <p:cNvSpPr txBox="1">
            <a:spLocks/>
          </p:cNvSpPr>
          <p:nvPr/>
        </p:nvSpPr>
        <p:spPr>
          <a:xfrm>
            <a:off x="8521189" y="6416207"/>
            <a:ext cx="446873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18000" anchor="b" anchorCtr="0">
            <a:normAutofit fontScale="55000" lnSpcReduction="20000"/>
          </a:bodyPr>
          <a:lstStyle>
            <a:lvl1pPr defTabSz="410751">
              <a:spcBef>
                <a:spcPts val="0"/>
              </a:spcBef>
              <a:defRPr sz="25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1pPr>
            <a:lvl2pPr indent="1607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2pPr>
            <a:lvl3pPr indent="321457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3pPr>
            <a:lvl4pPr indent="482186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4pPr>
            <a:lvl5pPr indent="642915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defRPr>
            </a:lvl5pPr>
            <a:lvl6pPr indent="803643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indent="964372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indent="1125101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indent="1285829" defTabSz="410751">
              <a:spcBef>
                <a:spcPts val="2953"/>
              </a:spcBef>
              <a:defRPr sz="2500">
                <a:solidFill>
                  <a:srgbClr val="65737E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r">
              <a:defRPr/>
            </a:pPr>
            <a:fld id="{185710F0-95CE-41ED-9A90-13AF48BDBFF5}" type="slidenum">
              <a:rPr lang="ru-RU" b="0" kern="0" smtClean="0"/>
              <a:pPr algn="r">
                <a:defRPr/>
              </a:pPr>
              <a:t>9</a:t>
            </a:fld>
            <a:endParaRPr lang="ru-RU" b="0" kern="0" dirty="0"/>
          </a:p>
        </p:txBody>
      </p:sp>
      <p:sp>
        <p:nvSpPr>
          <p:cNvPr id="6" name="Овал 5"/>
          <p:cNvSpPr/>
          <p:nvPr/>
        </p:nvSpPr>
        <p:spPr>
          <a:xfrm>
            <a:off x="8100392" y="5733256"/>
            <a:ext cx="648072" cy="288032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100392" y="4077072"/>
            <a:ext cx="648072" cy="288032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100392" y="4941168"/>
            <a:ext cx="648072" cy="288032"/>
          </a:xfrm>
          <a:prstGeom prst="ellipse">
            <a:avLst/>
          </a:prstGeom>
          <a:noFill/>
          <a:ln w="19050" cap="flat">
            <a:solidFill>
              <a:srgbClr val="C00000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17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RjChefhkCbs7SVeZF56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iAKLZMCkqUntUIGHoAk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RjChefhkCbs7SVeZF56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Qk2PjZ602bwR1joq1i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M8XxY2ZkCswv35MmoO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L8Bkr5HEm6OeLs4rIA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HxpTm71zUiQKx2WGmA.5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hXRTIN40CVpt08henA6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vxUJ0QuEmWzQv2462LA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n8GXc0h02AywdIxI5sS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0CyNRC6oU6OOjUFPBZ8G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Qk2PjZ602bwR1joq1i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lUICItX0qEf_VhueKC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L8Bkr5HEm6OeLs4rIA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HxpTm71zUiQKx2WGmA.5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hXRTIN40CVpt08henA6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vxUJ0QuEmWzQv2462L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n8GXc0h02AywdIxI5sS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0CyNRC6oU6OOjUFPBZ8G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6606</TotalTime>
  <Words>1217</Words>
  <Application>Microsoft Office PowerPoint</Application>
  <PresentationFormat>Экран (4:3)</PresentationFormat>
  <Paragraphs>421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White</vt:lpstr>
      <vt:lpstr>Аспекты перехода к современной системе теплоснабжения на основе индивидуальных  тепловых пунктов с использованием средств  фонда капитального ремонта</vt:lpstr>
      <vt:lpstr>Законодательная база, предписывающая создание эффективной и современной системы теплоснабжения </vt:lpstr>
      <vt:lpstr>Презентация PowerPoint</vt:lpstr>
      <vt:lpstr>Презентация PowerPoint</vt:lpstr>
      <vt:lpstr>Презентация PowerPoint</vt:lpstr>
      <vt:lpstr>Принципиальная схема финансирования  и возврата инвестиций</vt:lpstr>
      <vt:lpstr>Организационная схема</vt:lpstr>
      <vt:lpstr>Алгоритм реализации проекта</vt:lpstr>
      <vt:lpstr>Экономия жителя от установки ИТП существенно превышает платеж в ФКР</vt:lpstr>
      <vt:lpstr>Презентация PowerPoint</vt:lpstr>
      <vt:lpstr>Что необходимо сделать законодательно для масштабной установки ИТП</vt:lpstr>
    </vt:vector>
  </TitlesOfParts>
  <Company>IES-HOLDING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рабочей группы</dc:title>
  <dc:creator>Сажинская Ирина Николаевна</dc:creator>
  <cp:lastModifiedBy>user</cp:lastModifiedBy>
  <cp:revision>881</cp:revision>
  <cp:lastPrinted>2016-11-23T10:37:27Z</cp:lastPrinted>
  <dcterms:created xsi:type="dcterms:W3CDTF">2014-03-21T06:48:41Z</dcterms:created>
  <dcterms:modified xsi:type="dcterms:W3CDTF">2016-11-24T05:56:49Z</dcterms:modified>
</cp:coreProperties>
</file>