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47" r:id="rId2"/>
    <p:sldId id="918" r:id="rId3"/>
    <p:sldId id="951" r:id="rId4"/>
    <p:sldId id="838" r:id="rId5"/>
    <p:sldId id="841" r:id="rId6"/>
    <p:sldId id="953" r:id="rId7"/>
    <p:sldId id="952" r:id="rId8"/>
    <p:sldId id="920" r:id="rId9"/>
    <p:sldId id="923" r:id="rId10"/>
    <p:sldId id="937" r:id="rId11"/>
    <p:sldId id="941" r:id="rId12"/>
    <p:sldId id="945" r:id="rId13"/>
    <p:sldId id="954" r:id="rId14"/>
  </p:sldIdLst>
  <p:sldSz cx="9144000" cy="6858000" type="screen4x3"/>
  <p:notesSz cx="9296400" cy="7010400"/>
  <p:custDataLst>
    <p:tags r:id="rId1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791">
          <p15:clr>
            <a:srgbClr val="A4A3A4"/>
          </p15:clr>
        </p15:guide>
        <p15:guide id="3" pos="34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3BC"/>
    <a:srgbClr val="6698AC"/>
    <a:srgbClr val="97A680"/>
    <a:srgbClr val="FF9900"/>
    <a:srgbClr val="FBE6CB"/>
    <a:srgbClr val="0000FF"/>
    <a:srgbClr val="6699FF"/>
    <a:srgbClr val="D6E3DE"/>
    <a:srgbClr val="FFFF00"/>
    <a:srgbClr val="568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5078" autoAdjust="0"/>
  </p:normalViewPr>
  <p:slideViewPr>
    <p:cSldViewPr snapToGrid="0">
      <p:cViewPr varScale="1">
        <p:scale>
          <a:sx n="109" d="100"/>
          <a:sy n="109" d="100"/>
        </p:scale>
        <p:origin x="1650" y="96"/>
      </p:cViewPr>
      <p:guideLst>
        <p:guide orient="horz" pos="754"/>
        <p:guide pos="791"/>
        <p:guide pos="34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653" y="53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>
            <a:lvl1pPr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257" y="0"/>
            <a:ext cx="402914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>
            <a:lvl1pPr algn="r"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9880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b" anchorCtr="0" compatLnSpc="1">
            <a:prstTxWarp prst="textNoShape">
              <a:avLst/>
            </a:prstTxWarp>
          </a:bodyPr>
          <a:lstStyle>
            <a:lvl1pPr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257" y="6659880"/>
            <a:ext cx="402914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b" anchorCtr="0" compatLnSpc="1">
            <a:prstTxWarp prst="textNoShape">
              <a:avLst/>
            </a:prstTxWarp>
          </a:bodyPr>
          <a:lstStyle>
            <a:lvl1pPr algn="r"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fld id="{79954D3E-1F28-4F56-8321-FE27ADAEBF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4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>
            <a:lvl1pPr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257" y="0"/>
            <a:ext cx="402914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>
            <a:lvl1pPr algn="r"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113" y="3329941"/>
            <a:ext cx="68201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9880"/>
            <a:ext cx="402914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b" anchorCtr="0" compatLnSpc="1">
            <a:prstTxWarp prst="textNoShape">
              <a:avLst/>
            </a:prstTxWarp>
          </a:bodyPr>
          <a:lstStyle>
            <a:lvl1pPr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257" y="6659880"/>
            <a:ext cx="402914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6" rIns="91172" bIns="45586" numCol="1" anchor="b" anchorCtr="0" compatLnSpc="1">
            <a:prstTxWarp prst="textNoShape">
              <a:avLst/>
            </a:prstTxWarp>
          </a:bodyPr>
          <a:lstStyle>
            <a:lvl1pPr algn="r" defTabSz="911693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fld id="{8E74EE4E-A2F5-4B36-8B42-966F8860C3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2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4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5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6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7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46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63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68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8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89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96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98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00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02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04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11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2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25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28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35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36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56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58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2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3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5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7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5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6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8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1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4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0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3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4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6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4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7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8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9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0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1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2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3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5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35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38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3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4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5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8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9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0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1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2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BDF1F-6921-4C2D-996F-AFDD61F9AD1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FDD98-9DA8-4E01-8FF4-D194F8A7CAB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18D2-0F8D-4602-A0D7-B1F86CBE2AB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85708-72AD-45EE-8E9D-B63F7093936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7307-A609-428A-9E99-140DEB2CEE4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AE62-9CD2-4AB2-8767-252DABCA785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EBB8E-3FEA-4560-B0BC-CFE1A04CA55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103A2-8C4E-4E97-A1AF-54A29BAD86F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169E5-8F4E-4704-A516-6C8FEB1B2FE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4526-4826-4BBE-B562-5DDAFE44B866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9" y="6309395"/>
            <a:ext cx="2659369" cy="4189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33" name="Rectangle 109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fld id="{F4E9ECC5-69B7-49B5-AA69-F3385E0E61F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file:///\\IFCMoscow2\IFC%20Divisional%20Shared%20Data\TA%20Office\Yakubov,%20Eduard\Russia%20REE\Products\HOA%20Training\HOA%20Training%20Support%20File.xls!Payback!%5bHOA%20Training%20Support%20File.xls%5dPayback%20Chart%20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1960" y="2793315"/>
            <a:ext cx="823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Повышение энергоэффективности многоквартирных домов при проведении капитального ремонта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8" y="731011"/>
            <a:ext cx="3800864" cy="600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2480" y="5872051"/>
            <a:ext cx="245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Москва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22 ноября 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" y="4469715"/>
            <a:ext cx="823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b="1" i="1" dirty="0">
                <a:latin typeface="Arial" pitchFamily="34" charset="0"/>
                <a:cs typeface="Arial" pitchFamily="34" charset="0"/>
              </a:rPr>
              <a:t>Подготовлено для семинара с Ассоциацией региональных операторов капитального ремонта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1157" y="386122"/>
            <a:ext cx="82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Характеристика многоквартирного дома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" y="1132840"/>
            <a:ext cx="3566160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Месторасположение здания:      г. Ростов-на-Дону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Год постройки: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19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99</a:t>
            </a:r>
          </a:p>
          <a:p>
            <a:pPr marL="233363" lvl="0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этажей: 10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подъездов: 5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квартир: 200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жителей: 466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" y="4130040"/>
            <a:ext cx="598424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Материал стен: Панель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Общая площадь здания: 13 681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Отапливаемая площадь здания: 10 978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Общая площадь жилых помещений: 10 978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 marL="233363" indent="-233363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Площадь ограждающих конструкций здания: 9 831 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16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8" descr="IMG_3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840" y="1222692"/>
            <a:ext cx="4646295" cy="331608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36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7040" y="294682"/>
            <a:ext cx="840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Тепловизионное обследование: Поиск потерь тепловой энергии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8519" name="Picture 7" descr="57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006" y="1049159"/>
            <a:ext cx="15541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0" name="Picture 8" descr="56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006" y="2213816"/>
            <a:ext cx="15541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1" name="Picture 9" descr="55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118" y="3388099"/>
            <a:ext cx="1531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2" name="Picture 10" descr="54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5068" y="4543131"/>
            <a:ext cx="15700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3" name="Picture 11" descr="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938" y="1068409"/>
            <a:ext cx="157854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4" name="Picture 12" descr="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6938" y="2252319"/>
            <a:ext cx="15621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5" name="Picture 13" descr="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938" y="3426602"/>
            <a:ext cx="15623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6" name="Picture 14" descr="5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938" y="4552757"/>
            <a:ext cx="15319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7" name="Picture 15" descr="ch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40484" y="1732548"/>
            <a:ext cx="70167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8" name="Picture 16" descr="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383" y="1049154"/>
            <a:ext cx="19891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9" name="Picture 17" descr="34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3188" y="1058780"/>
            <a:ext cx="1957838" cy="147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30" name="Picture 18" descr="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384" y="2531445"/>
            <a:ext cx="19891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31" name="Picture 19" descr="33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3563" y="2531445"/>
            <a:ext cx="1996227" cy="150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32" name="Picture 20" descr="3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06757" y="4004110"/>
            <a:ext cx="20034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33" name="Picture 21" descr="38-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3940" y="4032985"/>
            <a:ext cx="1992429" cy="149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969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62030" y="1137920"/>
            <a:ext cx="8605520" cy="48666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209F87-7A45-4B28-A3C5-8A72C207E76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9760" y="254042"/>
            <a:ext cx="788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Пакеты общедомовых мероприятий по повышению энергоэффективности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393170" y="1175703"/>
          <a:ext cx="64992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0" name="Worksheet" r:id="rId4" imgW="6019827" imgH="4488277" progId="Excel.Sheet.8">
                  <p:link updateAutomatic="1"/>
                </p:oleObj>
              </mc:Choice>
              <mc:Fallback>
                <p:oleObj name="Worksheet" r:id="rId4" imgW="6019827" imgH="4488277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70" y="1175703"/>
                        <a:ext cx="6499225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333419" y="1595838"/>
            <a:ext cx="2387066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00783C"/>
              </a:buClr>
              <a:buNone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Пакет со сроком окупаемости до 5 лет</a:t>
            </a:r>
          </a:p>
          <a:p>
            <a:pPr marL="173038" indent="-173038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kern="0" dirty="0">
                <a:latin typeface="Arial" pitchFamily="34" charset="0"/>
                <a:cs typeface="Arial" pitchFamily="34" charset="0"/>
              </a:rPr>
              <a:t>Всего затрат: 3 365 364 руб.</a:t>
            </a:r>
          </a:p>
          <a:p>
            <a:pPr marL="173038" indent="-173038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kern="0" dirty="0">
                <a:latin typeface="Arial" pitchFamily="34" charset="0"/>
                <a:cs typeface="Arial" pitchFamily="34" charset="0"/>
              </a:rPr>
              <a:t>Ожидаемая годовая  экономия :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 1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294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224 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руб.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52930" y="1617044"/>
            <a:ext cx="1152525" cy="2277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542770" y="1617044"/>
            <a:ext cx="2303463" cy="293436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333419" y="3201652"/>
            <a:ext cx="2387066" cy="14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00783C"/>
              </a:buClr>
              <a:buNone/>
            </a:pPr>
            <a:r>
              <a:rPr lang="ru-RU" sz="1400" b="1" kern="0" dirty="0">
                <a:latin typeface="Arial" pitchFamily="34" charset="0"/>
                <a:cs typeface="Arial" pitchFamily="34" charset="0"/>
              </a:rPr>
              <a:t>Пакет со сроком окупаемости до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лет</a:t>
            </a:r>
          </a:p>
          <a:p>
            <a:pPr marL="173038" indent="-173038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kern="0" dirty="0">
                <a:latin typeface="Arial" pitchFamily="34" charset="0"/>
                <a:cs typeface="Arial" pitchFamily="34" charset="0"/>
              </a:rPr>
              <a:t>Всего затрат: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804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524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руб.</a:t>
            </a:r>
          </a:p>
          <a:p>
            <a:pPr marL="173038" indent="-173038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400" kern="0" dirty="0">
                <a:latin typeface="Arial" pitchFamily="34" charset="0"/>
                <a:cs typeface="Arial" pitchFamily="34" charset="0"/>
              </a:rPr>
              <a:t>Ожидаемая годовая экономия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: 2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1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latin typeface="Arial" pitchFamily="34" charset="0"/>
                <a:cs typeface="Arial" pitchFamily="34" charset="0"/>
              </a:rPr>
              <a:t>799 </a:t>
            </a:r>
            <a:r>
              <a:rPr lang="ru-RU" sz="1400" kern="0" dirty="0">
                <a:latin typeface="Arial" pitchFamily="34" charset="0"/>
                <a:cs typeface="Arial" pitchFamily="34" charset="0"/>
              </a:rPr>
              <a:t>руб.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flipH="1">
            <a:off x="4745255" y="1997242"/>
            <a:ext cx="1588164" cy="43795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flipH="1">
            <a:off x="5860176" y="3641558"/>
            <a:ext cx="473243" cy="43795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548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637" y="3007402"/>
            <a:ext cx="82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Спасибо!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55" y="397510"/>
            <a:ext cx="782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Коротко об обучающем материале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9440" y="1178560"/>
            <a:ext cx="1493520" cy="89408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0" y="145632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Цель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554" y="1210102"/>
            <a:ext cx="656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Информирование собственников помещений в МКД о преимуществах проведения энергоэффективных мероприятий, в том числе, во время капитального ремонта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9440" y="3643583"/>
            <a:ext cx="1493520" cy="114306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60" y="3922726"/>
            <a:ext cx="145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Целевая аудитория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1555" y="3638032"/>
            <a:ext cx="65079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Председатели и члены правления ТСЖ/ЖСК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ЖК, управляющие организации </a:t>
            </a:r>
          </a:p>
          <a:p>
            <a:pPr marL="284163" indent="-2841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Собственники помещений в многоквартирных домах, советы МКД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99440" y="4973851"/>
            <a:ext cx="1493520" cy="103632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300" y="53227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Авторы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1555" y="5076513"/>
            <a:ext cx="650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Программа разработана Международной финансовой корпорацией (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IFC)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 поддержке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Центра по эффективному использованию энергии (ЦЭНЭФ)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1554" y="2364196"/>
            <a:ext cx="65655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Потенциал экономии энергоресурсов в многоквартирных домах при проведении капитального ремонта</a:t>
            </a:r>
          </a:p>
          <a:p>
            <a:pPr marL="284163" indent="-284163" algn="just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Энергетическое обследование многоквартирного дома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9440" y="2297542"/>
            <a:ext cx="1493520" cy="1118193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440" y="2687361"/>
            <a:ext cx="149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Содержание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00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361" y="438150"/>
            <a:ext cx="819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Модуль 1: Потенциал экономии энергоресурсов в МКД при проведении капитального ремонта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6688" y="1631707"/>
            <a:ext cx="613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Описать потенциал экономии энергоресурсов в МКД и мероприятия для его достижения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50241" y="1477054"/>
            <a:ext cx="1802875" cy="89408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841" y="1754817"/>
            <a:ext cx="1352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Цель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50241" y="4561494"/>
            <a:ext cx="1802875" cy="100584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50241" y="2780876"/>
            <a:ext cx="1802875" cy="141036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6688" y="2747392"/>
            <a:ext cx="6139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Структура потребления энергоресурсов в МКД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Примеры мероприятий, направленных на снижение потребления энергетических ресурсов в МКД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ЭЭ мероприятия в системах общего пользования и в индивидуальных квартирах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8841" y="3193669"/>
            <a:ext cx="135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Основные темы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776" y="4772027"/>
            <a:ext cx="158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Описание мероприятий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6688" y="4772027"/>
            <a:ext cx="613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Приложение с более детальным описанием энергоэффективных мероприятий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53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20189" y="1278480"/>
            <a:ext cx="54623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Структура потребления энергии в МКД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41" y="1502812"/>
            <a:ext cx="5584500" cy="462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877795" y="5627620"/>
            <a:ext cx="10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Источник: ЦЕНЭФ.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1061719" y="2737786"/>
            <a:ext cx="300837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065530" y="4712786"/>
            <a:ext cx="30046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2720" y="3158616"/>
            <a:ext cx="19405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Наибольшая часть потенциальной экономии энергии в МКД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062927" y="4125640"/>
            <a:ext cx="0" cy="5917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062927" y="2732370"/>
            <a:ext cx="0" cy="42370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2012" y="244870"/>
            <a:ext cx="8245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 структуре потребления энергии в МКД доминирует тепловая энергия. Поэтому отопление и горячее водоснабжение представляют собой наибольшую часть потенциальной экономии энергии в МКД.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14BC86-DE9A-4F7A-B10E-405211DC08F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03818" y="1103313"/>
            <a:ext cx="6001702" cy="126496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Tx/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ремонт крыши (с утеплением и гидроизоляцией)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Tx/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ремонт подвала (с утеплением пола подвала)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Tx/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тепловая изоляция (утепление) наружных стен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Tx/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ремонт межпанельных и компенсационных швов </a:t>
            </a:r>
          </a:p>
        </p:txBody>
      </p:sp>
      <p:pic>
        <p:nvPicPr>
          <p:cNvPr id="1030" name="Picture 7" descr="утепл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1" y="1095375"/>
            <a:ext cx="2001520" cy="14344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1" name="Picture 8" descr="ок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1" y="2700339"/>
            <a:ext cx="2052320" cy="15836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2506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77521" y="4411346"/>
          <a:ext cx="2042159" cy="162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3" r:id="rId6" imgW="1566012" imgH="1846935" progId="">
                  <p:embed/>
                </p:oleObj>
              </mc:Choice>
              <mc:Fallback>
                <p:oleObj r:id="rId6" imgW="1566012" imgH="184693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1" y="4411346"/>
                        <a:ext cx="2042159" cy="16235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6517" y="294682"/>
            <a:ext cx="886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КОЛЛЕКТИВНЫЕ СИСТЕМЫ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Мероприятия, направленные на улучшение теплозащитных свойств ограждающих конструкций зданий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03818" y="2667953"/>
            <a:ext cx="6215062" cy="15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0" indent="-227013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установка современных энергоэффективных окон </a:t>
            </a:r>
            <a:r>
              <a:rPr kumimoji="0" lang="ru-RU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местах общего пользования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установка теплоотражающих пленок и уплотнителей на окна в подъездах</a:t>
            </a:r>
          </a:p>
          <a:p>
            <a:pPr marL="227013" marR="0" lvl="0" indent="-227013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установка теплоотражающих экранов за отопительными приборами в местах общего пользования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603818" y="4405313"/>
            <a:ext cx="6052502" cy="133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0" indent="-227013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ремонт и утепление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наружных входных дверей в подъездах с установкой доводчиков</a:t>
            </a:r>
          </a:p>
          <a:p>
            <a:pPr marL="227013" marR="0" lvl="0" indent="-227013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установка второй двери во входных тамбурах зданий</a:t>
            </a:r>
          </a:p>
          <a:p>
            <a:pPr marL="227013" marR="0" lvl="0" indent="-227013" defTabSz="914400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установка дверей и заслонок в проемах подвальных помещений</a:t>
            </a: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89" y="246730"/>
            <a:ext cx="5905334" cy="5864381"/>
          </a:xfrm>
          <a:prstGeom prst="rect">
            <a:avLst/>
          </a:prstGeom>
        </p:spPr>
      </p:pic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14BC86-DE9A-4F7A-B10E-405211DC08F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1013445" y="556275"/>
            <a:ext cx="391160" cy="92452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6200000">
            <a:off x="1003267" y="2070115"/>
            <a:ext cx="391160" cy="92452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86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361" y="438150"/>
            <a:ext cx="819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Модуль 2: Энергетическое обследование многоквартирного дома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408" y="1692667"/>
            <a:ext cx="596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Описать основные аспекты проведения энергетического обследования МКД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0241" y="1538014"/>
            <a:ext cx="2011680" cy="89408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003" y="1815777"/>
            <a:ext cx="1352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Цель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0241" y="4561494"/>
            <a:ext cx="2011680" cy="1005840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0241" y="2852091"/>
            <a:ext cx="2011680" cy="1270758"/>
          </a:xfrm>
          <a:prstGeom prst="rect">
            <a:avLst/>
          </a:prstGeom>
          <a:solidFill>
            <a:srgbClr val="FBE6CB"/>
          </a:solidFill>
          <a:ln w="158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408" y="2871917"/>
            <a:ext cx="6048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Что такое энергетического обследование МКД? 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Проведение энергетического обследования в МКД</a:t>
            </a:r>
          </a:p>
          <a:p>
            <a:pPr marL="231775" indent="-2317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Результаты энергетического обследования (с точки зрения собственников помещений в МКД)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003" y="3195083"/>
            <a:ext cx="135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Основные темы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829" y="4680587"/>
            <a:ext cx="186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Пример энергетического обследования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408" y="4772027"/>
            <a:ext cx="604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Основные результаты энергетического обследования представленные на примере конкретного МКД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97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637" y="335322"/>
            <a:ext cx="821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Что такое энергетическое обследование многоквартирного дома (МКД)?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60" y="1535769"/>
            <a:ext cx="513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Энергетическое обследование многоквартирного дома:</a:t>
            </a:r>
          </a:p>
          <a:p>
            <a:pPr marL="457200" indent="-346075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Оценка того, как используются энергетические ресурсы в МКД, и</a:t>
            </a:r>
          </a:p>
          <a:p>
            <a:pPr marL="457200" indent="-346075"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Определение возможностей снижения расходов на энергетические ресурсы за счет реализации мер по повышению эффективности их использования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920" y="1527054"/>
            <a:ext cx="3119120" cy="25552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51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529791" y="1325880"/>
            <a:ext cx="805033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299411" y="5250430"/>
            <a:ext cx="6558012" cy="6898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18549" y="2592809"/>
            <a:ext cx="612648" cy="6160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0154" y="1554878"/>
            <a:ext cx="612648" cy="6160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18D2-0F8D-4602-A0D7-B1F86CBE2A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637" y="335322"/>
            <a:ext cx="821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каких случаях может потребоваться проведение энергетического обследования многоквартирного дома?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95472" y="1693609"/>
            <a:ext cx="4620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93867" y="2731540"/>
            <a:ext cx="4620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1586851" y="2587380"/>
            <a:ext cx="675063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Когда собственники</a:t>
            </a:r>
            <a:r>
              <a:rPr kumimoji="0" lang="ru-RU" sz="16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ТСЖ/ЖСК) привлекают</a:t>
            </a:r>
            <a:r>
              <a:rPr kumimoji="0" lang="ru-RU" sz="16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банковский</a:t>
            </a:r>
            <a:r>
              <a:rPr kumimoji="0" lang="ru-RU" sz="16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кредит</a:t>
            </a:r>
            <a:r>
              <a:rPr kumimoji="0" lang="ru-RU" sz="16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проведение энергоэффективных мероприятий</a:t>
            </a:r>
            <a:r>
              <a:rPr kumimoji="0" lang="ru-RU" sz="16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ожидаемая экономия служит источником погашения кредита. </a:t>
            </a:r>
            <a:endParaRPr kumimoji="0" lang="ru-RU" sz="16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1586851" y="1536617"/>
            <a:ext cx="679875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Когда</a:t>
            </a:r>
            <a:r>
              <a:rPr kumimoji="0" lang="ru-RU" sz="1600" i="0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собственники хотят 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определить потенциал энергосбережения в своем доме и сформулировать конкретные меры для его реализации. </a:t>
            </a:r>
            <a:endParaRPr kumimoji="0" lang="ru-RU" sz="16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1409700" y="5377942"/>
            <a:ext cx="633222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kumimoji="0" lang="ru-RU" sz="160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Необходимо привлечение профессиональной</a:t>
            </a:r>
            <a:r>
              <a:rPr lang="ru-RU" sz="1600" kern="0" dirty="0">
                <a:latin typeface="Arial" pitchFamily="34" charset="0"/>
                <a:cs typeface="Arial" pitchFamily="34" charset="0"/>
              </a:rPr>
              <a:t> организации для проведения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энергетического обследования.</a:t>
            </a:r>
            <a:endParaRPr kumimoji="0" lang="ru-RU" sz="16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27730" y="3612714"/>
            <a:ext cx="612648" cy="6160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3048" y="3751445"/>
            <a:ext cx="4620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96032" y="3688057"/>
            <a:ext cx="67506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80000"/>
              </a:lnSpc>
              <a:spcBef>
                <a:spcPts val="1800"/>
              </a:spcBef>
              <a:buNone/>
              <a:defRPr/>
            </a:pPr>
            <a:r>
              <a:rPr lang="ru-RU" sz="1600" kern="0" dirty="0">
                <a:latin typeface="Arial" pitchFamily="34" charset="0"/>
                <a:cs typeface="Arial" pitchFamily="34" charset="0"/>
              </a:rPr>
              <a:t>Для проведения капитального ремонта/реконструкции  многоквартирного дома. </a:t>
            </a:r>
            <a:endParaRPr kumimoji="0" lang="ru-RU" sz="1600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1680210" y="4591050"/>
            <a:ext cx="604520" cy="62738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5400000">
            <a:off x="4278630" y="4591050"/>
            <a:ext cx="604520" cy="62738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5400000">
            <a:off x="7014210" y="4591050"/>
            <a:ext cx="604520" cy="627380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880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2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3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14408</TotalTime>
  <Words>596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Default Design</vt:lpstr>
      <vt:lpstr>file:///\\IFCMoscow2\IFC%20Divisional%20Shared%20Data\TA%20Office\Yakubov,%20Eduard\Russia%20REE\Products\HOA%20Training\HOA%20Training%20Support%20File.xls!Payback!%5bHOA%20Training%20Support%20File.xls%5dPayback%20Chart%201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Татьяна Директорова</cp:lastModifiedBy>
  <cp:revision>787</cp:revision>
  <dcterms:created xsi:type="dcterms:W3CDTF">2007-03-26T18:34:25Z</dcterms:created>
  <dcterms:modified xsi:type="dcterms:W3CDTF">2016-11-29T10:41:02Z</dcterms:modified>
</cp:coreProperties>
</file>